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65" r:id="rId3"/>
    <p:sldId id="257" r:id="rId4"/>
    <p:sldId id="258" r:id="rId5"/>
    <p:sldId id="266" r:id="rId6"/>
    <p:sldId id="267" r:id="rId7"/>
    <p:sldId id="259" r:id="rId8"/>
    <p:sldId id="260" r:id="rId9"/>
    <p:sldId id="261" r:id="rId10"/>
    <p:sldId id="262" r:id="rId11"/>
    <p:sldId id="263" r:id="rId12"/>
    <p:sldId id="264" r:id="rId13"/>
    <p:sldId id="268"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6" d="100"/>
          <a:sy n="66" d="100"/>
        </p:scale>
        <p:origin x="372"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23373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sp>
        <p:nvSpPr>
          <p:cNvPr id="5" name="Text 1"/>
          <p:cNvSpPr/>
          <p:nvPr/>
        </p:nvSpPr>
        <p:spPr>
          <a:xfrm>
            <a:off x="846773" y="665798"/>
            <a:ext cx="7450455" cy="3130034"/>
          </a:xfrm>
          <a:prstGeom prst="rect">
            <a:avLst/>
          </a:prstGeom>
          <a:noFill/>
          <a:ln/>
        </p:spPr>
        <p:txBody>
          <a:bodyPr wrap="square" rtlCol="0" anchor="t"/>
          <a:lstStyle/>
          <a:p>
            <a:pPr marL="0" indent="0">
              <a:lnSpc>
                <a:spcPts val="8216"/>
              </a:lnSpc>
              <a:buNone/>
            </a:pPr>
            <a:r>
              <a:rPr lang="en-US" sz="6573" b="1" dirty="0">
                <a:solidFill>
                  <a:srgbClr val="231971"/>
                </a:solidFill>
                <a:latin typeface="Outfit" pitchFamily="34" charset="0"/>
                <a:ea typeface="Outfit" pitchFamily="34" charset="-122"/>
                <a:cs typeface="Outfit" pitchFamily="34" charset="-120"/>
              </a:rPr>
              <a:t>The Enduring Legacy of African Oral Tradition</a:t>
            </a:r>
            <a:endParaRPr lang="en-US" sz="6573" dirty="0"/>
          </a:p>
        </p:txBody>
      </p:sp>
      <p:sp>
        <p:nvSpPr>
          <p:cNvPr id="6" name="Text 2"/>
          <p:cNvSpPr/>
          <p:nvPr/>
        </p:nvSpPr>
        <p:spPr>
          <a:xfrm>
            <a:off x="846773" y="4158734"/>
            <a:ext cx="7450455" cy="2709505"/>
          </a:xfrm>
          <a:prstGeom prst="rect">
            <a:avLst/>
          </a:prstGeom>
          <a:noFill/>
          <a:ln/>
        </p:spPr>
        <p:txBody>
          <a:bodyPr wrap="square" rtlCol="0" anchor="t"/>
          <a:lstStyle/>
          <a:p>
            <a:pPr marL="0" indent="0">
              <a:lnSpc>
                <a:spcPts val="3048"/>
              </a:lnSpc>
              <a:buNone/>
            </a:pPr>
            <a:r>
              <a:rPr lang="en-US" sz="1905" dirty="0">
                <a:solidFill>
                  <a:srgbClr val="2A2742"/>
                </a:solidFill>
                <a:latin typeface="Arimo" pitchFamily="34" charset="0"/>
                <a:ea typeface="Arimo" pitchFamily="34" charset="-122"/>
                <a:cs typeface="Arimo" pitchFamily="34" charset="-120"/>
              </a:rPr>
              <a:t>African oral tradition is a vibrant and multifaceted aspect of African culture, serving as a vital conduit for transmitting history, values, and knowledge across generations. It's a tapestry woven from stories, proverbs, myths, songs, and chants, each thread adding to the rich fabric of cultural identity and community cohesion. It's a powerful force that shapes how Africans understand their past, present, and future.</a:t>
            </a:r>
            <a:endParaRPr lang="en-US" sz="1905" dirty="0"/>
          </a:p>
        </p:txBody>
      </p:sp>
      <p:sp>
        <p:nvSpPr>
          <p:cNvPr id="8" name="Text 4"/>
          <p:cNvSpPr/>
          <p:nvPr/>
        </p:nvSpPr>
        <p:spPr>
          <a:xfrm>
            <a:off x="961668" y="7303294"/>
            <a:ext cx="157163" cy="97512"/>
          </a:xfrm>
          <a:prstGeom prst="rect">
            <a:avLst/>
          </a:prstGeom>
          <a:noFill/>
          <a:ln/>
        </p:spPr>
        <p:txBody>
          <a:bodyPr wrap="none" rtlCol="0" anchor="t"/>
          <a:lstStyle/>
          <a:p>
            <a:pPr marL="0" indent="0" algn="ctr">
              <a:lnSpc>
                <a:spcPts val="768"/>
              </a:lnSpc>
              <a:buNone/>
            </a:pPr>
            <a:r>
              <a:rPr lang="en-US" sz="768" dirty="0">
                <a:solidFill>
                  <a:srgbClr val="FFFFFF"/>
                </a:solidFill>
                <a:latin typeface="Arimo" pitchFamily="34" charset="0"/>
                <a:ea typeface="Arimo" pitchFamily="34" charset="-122"/>
                <a:cs typeface="Arimo" pitchFamily="34" charset="-120"/>
              </a:rPr>
              <a:t>SW</a:t>
            </a:r>
            <a:endParaRPr lang="en-US" sz="768"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10260092"/>
          </a:xfrm>
          <a:prstGeom prst="rect">
            <a:avLst/>
          </a:prstGeom>
          <a:solidFill>
            <a:srgbClr val="FAFAF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10260092"/>
          </a:xfrm>
          <a:prstGeom prst="rect">
            <a:avLst/>
          </a:prstGeom>
        </p:spPr>
      </p:pic>
      <p:sp>
        <p:nvSpPr>
          <p:cNvPr id="5" name="Text 1"/>
          <p:cNvSpPr/>
          <p:nvPr/>
        </p:nvSpPr>
        <p:spPr>
          <a:xfrm>
            <a:off x="604837" y="475178"/>
            <a:ext cx="7226737" cy="540068"/>
          </a:xfrm>
          <a:prstGeom prst="rect">
            <a:avLst/>
          </a:prstGeom>
          <a:noFill/>
          <a:ln/>
        </p:spPr>
        <p:txBody>
          <a:bodyPr wrap="none" rtlCol="0" anchor="t"/>
          <a:lstStyle/>
          <a:p>
            <a:pPr marL="0" indent="0">
              <a:lnSpc>
                <a:spcPts val="4253"/>
              </a:lnSpc>
              <a:buNone/>
            </a:pPr>
            <a:r>
              <a:rPr lang="en-US" sz="3402" b="1" dirty="0">
                <a:solidFill>
                  <a:srgbClr val="231971"/>
                </a:solidFill>
                <a:latin typeface="Outfit" pitchFamily="34" charset="0"/>
                <a:ea typeface="Outfit" pitchFamily="34" charset="-122"/>
                <a:cs typeface="Outfit" pitchFamily="34" charset="-120"/>
              </a:rPr>
              <a:t>The Future of African Oral Tradition</a:t>
            </a:r>
            <a:endParaRPr lang="en-US" sz="3402" dirty="0"/>
          </a:p>
        </p:txBody>
      </p:sp>
      <p:pic>
        <p:nvPicPr>
          <p:cNvPr id="6" name="Image 2" descr="preencoded.png"/>
          <p:cNvPicPr>
            <a:picLocks noChangeAspect="1"/>
          </p:cNvPicPr>
          <p:nvPr/>
        </p:nvPicPr>
        <p:blipFill>
          <a:blip r:embed="rId5"/>
          <a:stretch>
            <a:fillRect/>
          </a:stretch>
        </p:blipFill>
        <p:spPr>
          <a:xfrm>
            <a:off x="604837" y="1274445"/>
            <a:ext cx="431959" cy="431959"/>
          </a:xfrm>
          <a:prstGeom prst="rect">
            <a:avLst/>
          </a:prstGeom>
        </p:spPr>
      </p:pic>
      <p:sp>
        <p:nvSpPr>
          <p:cNvPr id="7" name="Text 2"/>
          <p:cNvSpPr/>
          <p:nvPr/>
        </p:nvSpPr>
        <p:spPr>
          <a:xfrm>
            <a:off x="604837" y="1879163"/>
            <a:ext cx="3344704"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Preservation and Documentation</a:t>
            </a:r>
            <a:endParaRPr lang="en-US" sz="1701" dirty="0"/>
          </a:p>
        </p:txBody>
      </p:sp>
      <p:sp>
        <p:nvSpPr>
          <p:cNvPr id="8" name="Text 3"/>
          <p:cNvSpPr/>
          <p:nvPr/>
        </p:nvSpPr>
        <p:spPr>
          <a:xfrm>
            <a:off x="604837" y="2252663"/>
            <a:ext cx="7934325" cy="829747"/>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The rapid pace of change and the impact of globalization require renewed efforts to preserve and document African oral traditions. This includes initiatives to record stories, songs, and chants, ensuring their survival for future generations.</a:t>
            </a:r>
            <a:endParaRPr lang="en-US" sz="1361" dirty="0"/>
          </a:p>
        </p:txBody>
      </p:sp>
      <p:pic>
        <p:nvPicPr>
          <p:cNvPr id="9" name="Image 3" descr="preencoded.png"/>
          <p:cNvPicPr>
            <a:picLocks noChangeAspect="1"/>
          </p:cNvPicPr>
          <p:nvPr/>
        </p:nvPicPr>
        <p:blipFill>
          <a:blip r:embed="rId6"/>
          <a:stretch>
            <a:fillRect/>
          </a:stretch>
        </p:blipFill>
        <p:spPr>
          <a:xfrm>
            <a:off x="604837" y="3600807"/>
            <a:ext cx="431959" cy="431959"/>
          </a:xfrm>
          <a:prstGeom prst="rect">
            <a:avLst/>
          </a:prstGeom>
        </p:spPr>
      </p:pic>
      <p:sp>
        <p:nvSpPr>
          <p:cNvPr id="10" name="Text 4"/>
          <p:cNvSpPr/>
          <p:nvPr/>
        </p:nvSpPr>
        <p:spPr>
          <a:xfrm>
            <a:off x="604837" y="4205526"/>
            <a:ext cx="2689265"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Integration with Education</a:t>
            </a:r>
            <a:endParaRPr lang="en-US" sz="1701" dirty="0"/>
          </a:p>
        </p:txBody>
      </p:sp>
      <p:sp>
        <p:nvSpPr>
          <p:cNvPr id="11" name="Text 5"/>
          <p:cNvSpPr/>
          <p:nvPr/>
        </p:nvSpPr>
        <p:spPr>
          <a:xfrm>
            <a:off x="604837" y="4579025"/>
            <a:ext cx="7934325" cy="829747"/>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Integrating oral traditions into educational curricula is essential for connecting young people to their cultural heritage. This can foster a deeper understanding of African history, values, and perspectives, ensuring that these traditions are passed down to future generations.</a:t>
            </a:r>
            <a:endParaRPr lang="en-US" sz="1361" dirty="0"/>
          </a:p>
        </p:txBody>
      </p:sp>
      <p:pic>
        <p:nvPicPr>
          <p:cNvPr id="12" name="Image 4" descr="preencoded.png"/>
          <p:cNvPicPr>
            <a:picLocks noChangeAspect="1"/>
          </p:cNvPicPr>
          <p:nvPr/>
        </p:nvPicPr>
        <p:blipFill>
          <a:blip r:embed="rId7"/>
          <a:stretch>
            <a:fillRect/>
          </a:stretch>
        </p:blipFill>
        <p:spPr>
          <a:xfrm>
            <a:off x="604837" y="5927169"/>
            <a:ext cx="431959" cy="431959"/>
          </a:xfrm>
          <a:prstGeom prst="rect">
            <a:avLst/>
          </a:prstGeom>
        </p:spPr>
      </p:pic>
      <p:sp>
        <p:nvSpPr>
          <p:cNvPr id="13" name="Text 6"/>
          <p:cNvSpPr/>
          <p:nvPr/>
        </p:nvSpPr>
        <p:spPr>
          <a:xfrm>
            <a:off x="604837" y="6531888"/>
            <a:ext cx="2160270"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Global Reach</a:t>
            </a:r>
            <a:endParaRPr lang="en-US" sz="1701" dirty="0"/>
          </a:p>
        </p:txBody>
      </p:sp>
      <p:sp>
        <p:nvSpPr>
          <p:cNvPr id="14" name="Text 7"/>
          <p:cNvSpPr/>
          <p:nvPr/>
        </p:nvSpPr>
        <p:spPr>
          <a:xfrm>
            <a:off x="604837" y="6905387"/>
            <a:ext cx="7934325" cy="829747"/>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African oral tradition is not just a local phenomenon; it has the potential to engage global audiences. Sharing these stories through translation, performance, and digital platforms can foster intercultural understanding and appreciation for African cultures.</a:t>
            </a:r>
            <a:endParaRPr lang="en-US" sz="1361" dirty="0"/>
          </a:p>
        </p:txBody>
      </p:sp>
      <p:pic>
        <p:nvPicPr>
          <p:cNvPr id="15" name="Image 5" descr="preencoded.png"/>
          <p:cNvPicPr>
            <a:picLocks noChangeAspect="1"/>
          </p:cNvPicPr>
          <p:nvPr/>
        </p:nvPicPr>
        <p:blipFill>
          <a:blip r:embed="rId8"/>
          <a:stretch>
            <a:fillRect/>
          </a:stretch>
        </p:blipFill>
        <p:spPr>
          <a:xfrm>
            <a:off x="604837" y="8253532"/>
            <a:ext cx="431959" cy="431959"/>
          </a:xfrm>
          <a:prstGeom prst="rect">
            <a:avLst/>
          </a:prstGeom>
        </p:spPr>
      </p:pic>
      <p:sp>
        <p:nvSpPr>
          <p:cNvPr id="16" name="Text 8"/>
          <p:cNvSpPr/>
          <p:nvPr/>
        </p:nvSpPr>
        <p:spPr>
          <a:xfrm>
            <a:off x="604837" y="8858250"/>
            <a:ext cx="2697242"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Adaptability and Evolution</a:t>
            </a:r>
            <a:endParaRPr lang="en-US" sz="1701" dirty="0"/>
          </a:p>
        </p:txBody>
      </p:sp>
      <p:sp>
        <p:nvSpPr>
          <p:cNvPr id="17" name="Text 9"/>
          <p:cNvSpPr/>
          <p:nvPr/>
        </p:nvSpPr>
        <p:spPr>
          <a:xfrm>
            <a:off x="604837" y="9231749"/>
            <a:ext cx="7934325" cy="553164"/>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African oral tradition is a dynamic and evolving force. It will continue to adapt to changing times, incorporating new ideas, technologies, and perspectives, ensuring its continued relevance and vitality.</a:t>
            </a:r>
            <a:endParaRPr lang="en-US" sz="1361"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sp>
        <p:nvSpPr>
          <p:cNvPr id="5" name="Text 1"/>
          <p:cNvSpPr/>
          <p:nvPr/>
        </p:nvSpPr>
        <p:spPr>
          <a:xfrm>
            <a:off x="6350437" y="2358747"/>
            <a:ext cx="7320915" cy="771525"/>
          </a:xfrm>
          <a:prstGeom prst="rect">
            <a:avLst/>
          </a:prstGeom>
          <a:noFill/>
          <a:ln/>
        </p:spPr>
        <p:txBody>
          <a:bodyPr wrap="none" rtlCol="0" anchor="t"/>
          <a:lstStyle/>
          <a:p>
            <a:pPr marL="0" indent="0">
              <a:lnSpc>
                <a:spcPts val="6075"/>
              </a:lnSpc>
              <a:buNone/>
            </a:pPr>
            <a:r>
              <a:rPr lang="en-US" sz="4860" b="1" dirty="0">
                <a:solidFill>
                  <a:srgbClr val="231971"/>
                </a:solidFill>
                <a:latin typeface="Outfit" pitchFamily="34" charset="0"/>
                <a:ea typeface="Outfit" pitchFamily="34" charset="-122"/>
                <a:cs typeface="Outfit" pitchFamily="34" charset="-120"/>
              </a:rPr>
              <a:t>The Power of Storytelling</a:t>
            </a:r>
            <a:endParaRPr lang="en-US" sz="4860" dirty="0"/>
          </a:p>
        </p:txBody>
      </p:sp>
      <p:sp>
        <p:nvSpPr>
          <p:cNvPr id="6" name="Text 2"/>
          <p:cNvSpPr/>
          <p:nvPr/>
        </p:nvSpPr>
        <p:spPr>
          <a:xfrm>
            <a:off x="6350437" y="3500557"/>
            <a:ext cx="7415927" cy="2370296"/>
          </a:xfrm>
          <a:prstGeom prst="rect">
            <a:avLst/>
          </a:prstGeom>
          <a:noFill/>
          <a:ln/>
        </p:spPr>
        <p:txBody>
          <a:bodyPr wrap="square" rtlCol="0" anchor="t"/>
          <a:lstStyle/>
          <a:p>
            <a:pPr marL="0" indent="0">
              <a:lnSpc>
                <a:spcPts val="3110"/>
              </a:lnSpc>
              <a:buNone/>
            </a:pPr>
            <a:r>
              <a:rPr lang="en-US" sz="1944" dirty="0">
                <a:solidFill>
                  <a:srgbClr val="2A2742"/>
                </a:solidFill>
                <a:latin typeface="Arimo" pitchFamily="34" charset="0"/>
                <a:ea typeface="Arimo" pitchFamily="34" charset="-122"/>
                <a:cs typeface="Arimo" pitchFamily="34" charset="-120"/>
              </a:rPr>
              <a:t>African oral tradition serves as a powerful reminder of the enduring power of storytelling. It connects us to our past, shapes our present, and inspires our future. It's a testament to the human spirit's ability to share experiences, knowledge, and wisdom through the art of narrative. These stories are not just words; they are vessels of cultural memory, social cohesion, and hope for a better future.</a:t>
            </a:r>
            <a:endParaRPr lang="en-US" sz="1944"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p:cNvPicPr>
            <a:picLocks noChangeAspect="1"/>
          </p:cNvPicPr>
          <p:nvPr/>
        </p:nvPicPr>
        <p:blipFill>
          <a:blip r:embed="rId4"/>
          <a:stretch>
            <a:fillRect/>
          </a:stretch>
        </p:blipFill>
        <p:spPr>
          <a:xfrm>
            <a:off x="0" y="0"/>
            <a:ext cx="14630400" cy="3086100"/>
          </a:xfrm>
          <a:prstGeom prst="rect">
            <a:avLst/>
          </a:prstGeom>
        </p:spPr>
      </p:pic>
      <p:sp>
        <p:nvSpPr>
          <p:cNvPr id="5" name="Text 1"/>
          <p:cNvSpPr/>
          <p:nvPr/>
        </p:nvSpPr>
        <p:spPr>
          <a:xfrm>
            <a:off x="864037" y="4296847"/>
            <a:ext cx="6172200" cy="771525"/>
          </a:xfrm>
          <a:prstGeom prst="rect">
            <a:avLst/>
          </a:prstGeom>
          <a:noFill/>
          <a:ln/>
        </p:spPr>
        <p:txBody>
          <a:bodyPr wrap="none" rtlCol="0" anchor="t"/>
          <a:lstStyle/>
          <a:p>
            <a:pPr marL="0" indent="0">
              <a:lnSpc>
                <a:spcPts val="6075"/>
              </a:lnSpc>
              <a:buNone/>
            </a:pPr>
            <a:r>
              <a:rPr lang="en-US" sz="4860" b="1" dirty="0">
                <a:solidFill>
                  <a:srgbClr val="231971"/>
                </a:solidFill>
                <a:latin typeface="Outfit" pitchFamily="34" charset="0"/>
                <a:ea typeface="Outfit" pitchFamily="34" charset="-122"/>
                <a:cs typeface="Outfit" pitchFamily="34" charset="-120"/>
              </a:rPr>
              <a:t>The Enduring Legacy</a:t>
            </a:r>
            <a:endParaRPr lang="en-US" sz="4860" dirty="0"/>
          </a:p>
        </p:txBody>
      </p:sp>
      <p:sp>
        <p:nvSpPr>
          <p:cNvPr id="6" name="Text 2"/>
          <p:cNvSpPr/>
          <p:nvPr/>
        </p:nvSpPr>
        <p:spPr>
          <a:xfrm>
            <a:off x="864037" y="5438656"/>
            <a:ext cx="12902327" cy="1580198"/>
          </a:xfrm>
          <a:prstGeom prst="rect">
            <a:avLst/>
          </a:prstGeom>
          <a:noFill/>
          <a:ln/>
        </p:spPr>
        <p:txBody>
          <a:bodyPr wrap="square" rtlCol="0" anchor="t"/>
          <a:lstStyle/>
          <a:p>
            <a:pPr marL="0" indent="0">
              <a:lnSpc>
                <a:spcPts val="3110"/>
              </a:lnSpc>
              <a:buNone/>
            </a:pPr>
            <a:r>
              <a:rPr lang="en-US" sz="1944" dirty="0">
                <a:solidFill>
                  <a:srgbClr val="2A2742"/>
                </a:solidFill>
                <a:latin typeface="Arimo" pitchFamily="34" charset="0"/>
                <a:ea typeface="Arimo" pitchFamily="34" charset="-122"/>
                <a:cs typeface="Arimo" pitchFamily="34" charset="-120"/>
              </a:rPr>
              <a:t>African oral tradition is a vibrant tapestry woven from stories, songs, and wisdom passed down through generations. It's a testament to the enduring legacy of African culture, reminding us of the importance of preserving heritage, fostering community, and embracing the power of storytelling. It's a living tradition that continues to inspire, unite, and drive positive change in African societies today.</a:t>
            </a:r>
            <a:endParaRPr lang="en-US" sz="1944"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59543" y="2545140"/>
            <a:ext cx="9913257" cy="3416320"/>
          </a:xfrm>
          <a:prstGeom prst="rect">
            <a:avLst/>
          </a:prstGeom>
        </p:spPr>
        <p:txBody>
          <a:bodyPr wrap="square">
            <a:spAutoFit/>
          </a:bodyPr>
          <a:lstStyle/>
          <a:p>
            <a:r>
              <a:rPr lang="en-US" dirty="0"/>
              <a:t>C</a:t>
            </a:r>
            <a:r>
              <a:rPr lang="en-US" dirty="0" smtClean="0"/>
              <a:t>ONCLUSION</a:t>
            </a:r>
          </a:p>
          <a:p>
            <a:r>
              <a:rPr lang="en-US" dirty="0" smtClean="0"/>
              <a:t>In </a:t>
            </a:r>
            <a:r>
              <a:rPr lang="en-US" dirty="0"/>
              <a:t>conclusion, indigenous knowledge is a treasure trove of wisdom that offers invaluable insights into environmental conservation, cultural identity, and global innovation. By respecting and integrating these time-honored practices and perspectives, we can develop more sustainable and holistic approaches to address the pressing challenges of our time. </a:t>
            </a:r>
            <a:endParaRPr lang="en-US" dirty="0" smtClean="0"/>
          </a:p>
          <a:p>
            <a:endParaRPr lang="en-US" dirty="0"/>
          </a:p>
          <a:p>
            <a:r>
              <a:rPr lang="en-US" dirty="0" smtClean="0"/>
              <a:t>Preserving </a:t>
            </a:r>
            <a:r>
              <a:rPr lang="en-US" dirty="0"/>
              <a:t>indigenous knowledge is not only about honoring the heritage of native communities but also about recognizing its vital role in creating a more balanced, diverse, and resilient world for future generations. </a:t>
            </a:r>
            <a:endParaRPr lang="en-US" dirty="0" smtClean="0"/>
          </a:p>
          <a:p>
            <a:endParaRPr lang="en-US" dirty="0"/>
          </a:p>
          <a:p>
            <a:r>
              <a:rPr lang="en-US" dirty="0" smtClean="0"/>
              <a:t>Embracing </a:t>
            </a:r>
            <a:r>
              <a:rPr lang="en-US" dirty="0"/>
              <a:t>this knowledge allows us to build bridges between the past and the future, fostering a deeper understanding and appreciation of the rich tapestry of human experience.</a:t>
            </a:r>
          </a:p>
        </p:txBody>
      </p:sp>
    </p:spTree>
    <p:extLst>
      <p:ext uri="{BB962C8B-B14F-4D97-AF65-F5344CB8AC3E}">
        <p14:creationId xmlns:p14="http://schemas.microsoft.com/office/powerpoint/2010/main" val="253040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33829" y="420914"/>
            <a:ext cx="10638971" cy="3970318"/>
          </a:xfrm>
          <a:prstGeom prst="rect">
            <a:avLst/>
          </a:prstGeom>
        </p:spPr>
        <p:txBody>
          <a:bodyPr wrap="square">
            <a:spAutoFit/>
          </a:bodyPr>
          <a:lstStyle/>
          <a:p>
            <a:r>
              <a:rPr lang="en-US" dirty="0"/>
              <a:t>The Enduring Legacy of African Oral Tradition," speaks to the heart of African culture and history. Imagine sitting around a fire under the vast, starry African sky, where elders share stories that have been told and retold through countless generations. </a:t>
            </a:r>
            <a:endParaRPr lang="en-US" dirty="0" smtClean="0"/>
          </a:p>
          <a:p>
            <a:endParaRPr lang="en-US" dirty="0" smtClean="0"/>
          </a:p>
          <a:p>
            <a:r>
              <a:rPr lang="en-US" dirty="0" smtClean="0"/>
              <a:t>These </a:t>
            </a:r>
            <a:r>
              <a:rPr lang="en-US" dirty="0"/>
              <a:t>stories, songs, and proverbs are not just entertainment; they are the lifeblood of communities, carrying the wisdom, values, and history of entire peoples. </a:t>
            </a:r>
            <a:endParaRPr lang="en-US" dirty="0" smtClean="0"/>
          </a:p>
          <a:p>
            <a:endParaRPr lang="en-US" dirty="0" smtClean="0"/>
          </a:p>
          <a:p>
            <a:r>
              <a:rPr lang="en-US" dirty="0" smtClean="0"/>
              <a:t>African </a:t>
            </a:r>
            <a:r>
              <a:rPr lang="en-US" dirty="0"/>
              <a:t>oral tradition is a living, breathing testament to the creativity, resilience, and spirit of its people. It is through this rich tapestry of spoken word that families stay connected to their ancestors, children learn the lessons of their heritage, and communities find unity and strength</a:t>
            </a:r>
            <a:r>
              <a:rPr lang="en-US" dirty="0" smtClean="0"/>
              <a:t>.</a:t>
            </a:r>
          </a:p>
          <a:p>
            <a:endParaRPr lang="en-US" dirty="0"/>
          </a:p>
          <a:p>
            <a:endParaRPr lang="en-US" dirty="0" smtClean="0"/>
          </a:p>
          <a:p>
            <a:r>
              <a:rPr lang="en-US" dirty="0" smtClean="0"/>
              <a:t> </a:t>
            </a:r>
            <a:r>
              <a:rPr lang="en-US" dirty="0"/>
              <a:t>This introduction delves into the profound significance of these traditions, exploring how they continue to shape and enrich the lives of African people today.</a:t>
            </a:r>
          </a:p>
        </p:txBody>
      </p:sp>
    </p:spTree>
    <p:extLst>
      <p:ext uri="{BB962C8B-B14F-4D97-AF65-F5344CB8AC3E}">
        <p14:creationId xmlns:p14="http://schemas.microsoft.com/office/powerpoint/2010/main" val="1451773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9781103"/>
          </a:xfrm>
          <a:prstGeom prst="rect">
            <a:avLst/>
          </a:prstGeom>
          <a:solidFill>
            <a:srgbClr val="FAFAFA">
              <a:alpha val="75000"/>
            </a:srgbClr>
          </a:solidFill>
          <a:ln/>
        </p:spPr>
      </p:sp>
      <p:sp>
        <p:nvSpPr>
          <p:cNvPr id="5" name="Text 1"/>
          <p:cNvSpPr/>
          <p:nvPr/>
        </p:nvSpPr>
        <p:spPr>
          <a:xfrm>
            <a:off x="6091238" y="475178"/>
            <a:ext cx="7934325" cy="1080135"/>
          </a:xfrm>
          <a:prstGeom prst="rect">
            <a:avLst/>
          </a:prstGeom>
          <a:noFill/>
          <a:ln/>
        </p:spPr>
        <p:txBody>
          <a:bodyPr wrap="square" rtlCol="0" anchor="t"/>
          <a:lstStyle/>
          <a:p>
            <a:pPr marL="0" indent="0">
              <a:lnSpc>
                <a:spcPts val="4253"/>
              </a:lnSpc>
              <a:buNone/>
            </a:pPr>
            <a:r>
              <a:rPr lang="en-US" sz="3402" b="1" dirty="0">
                <a:solidFill>
                  <a:srgbClr val="231971"/>
                </a:solidFill>
                <a:latin typeface="Outfit" pitchFamily="34" charset="0"/>
                <a:ea typeface="Outfit" pitchFamily="34" charset="-122"/>
                <a:cs typeface="Outfit" pitchFamily="34" charset="-120"/>
              </a:rPr>
              <a:t>Storytelling: The Heart of African Culture</a:t>
            </a:r>
            <a:endParaRPr lang="en-US" sz="3402" dirty="0"/>
          </a:p>
        </p:txBody>
      </p:sp>
      <p:sp>
        <p:nvSpPr>
          <p:cNvPr id="6" name="Shape 2"/>
          <p:cNvSpPr/>
          <p:nvPr/>
        </p:nvSpPr>
        <p:spPr>
          <a:xfrm>
            <a:off x="6091238" y="2008823"/>
            <a:ext cx="388739" cy="388739"/>
          </a:xfrm>
          <a:prstGeom prst="roundRect">
            <a:avLst>
              <a:gd name="adj" fmla="val 18672"/>
            </a:avLst>
          </a:prstGeom>
          <a:solidFill>
            <a:srgbClr val="E9E6FA"/>
          </a:solidFill>
          <a:ln w="7620">
            <a:solidFill>
              <a:srgbClr val="BDB8DF"/>
            </a:solidFill>
            <a:prstDash val="solid"/>
          </a:ln>
        </p:spPr>
      </p:sp>
      <p:sp>
        <p:nvSpPr>
          <p:cNvPr id="7" name="Text 3"/>
          <p:cNvSpPr/>
          <p:nvPr/>
        </p:nvSpPr>
        <p:spPr>
          <a:xfrm>
            <a:off x="6234946" y="2073593"/>
            <a:ext cx="101203" cy="259199"/>
          </a:xfrm>
          <a:prstGeom prst="rect">
            <a:avLst/>
          </a:prstGeom>
          <a:noFill/>
          <a:ln/>
        </p:spPr>
        <p:txBody>
          <a:bodyPr wrap="none" rtlCol="0" anchor="t"/>
          <a:lstStyle/>
          <a:p>
            <a:pPr marL="0" indent="0" algn="ctr">
              <a:lnSpc>
                <a:spcPts val="2041"/>
              </a:lnSpc>
              <a:buNone/>
            </a:pPr>
            <a:r>
              <a:rPr lang="en-US" sz="2041" b="1" dirty="0">
                <a:solidFill>
                  <a:srgbClr val="2A2742"/>
                </a:solidFill>
                <a:latin typeface="Outfit" pitchFamily="34" charset="0"/>
                <a:ea typeface="Outfit" pitchFamily="34" charset="-122"/>
                <a:cs typeface="Outfit" pitchFamily="34" charset="-120"/>
              </a:rPr>
              <a:t>1</a:t>
            </a:r>
            <a:endParaRPr lang="en-US" sz="2041" dirty="0"/>
          </a:p>
        </p:txBody>
      </p:sp>
      <p:sp>
        <p:nvSpPr>
          <p:cNvPr id="8" name="Text 4"/>
          <p:cNvSpPr/>
          <p:nvPr/>
        </p:nvSpPr>
        <p:spPr>
          <a:xfrm>
            <a:off x="6652736" y="2008823"/>
            <a:ext cx="2160270" cy="269915"/>
          </a:xfrm>
          <a:prstGeom prst="rect">
            <a:avLst/>
          </a:prstGeom>
          <a:noFill/>
          <a:ln/>
        </p:spPr>
        <p:txBody>
          <a:bodyPr wrap="none" rtlCol="0" anchor="t"/>
          <a:lstStyle/>
          <a:p>
            <a:pPr marL="0" indent="0">
              <a:lnSpc>
                <a:spcPts val="2126"/>
              </a:lnSpc>
              <a:buNone/>
            </a:pPr>
            <a:r>
              <a:rPr lang="en-US" sz="1701" b="1" dirty="0">
                <a:solidFill>
                  <a:srgbClr val="2A2742"/>
                </a:solidFill>
                <a:latin typeface="Outfit" pitchFamily="34" charset="0"/>
                <a:ea typeface="Outfit" pitchFamily="34" charset="-122"/>
                <a:cs typeface="Outfit" pitchFamily="34" charset="-120"/>
              </a:rPr>
              <a:t>Preserving Heritage</a:t>
            </a:r>
            <a:endParaRPr lang="en-US" sz="1701" dirty="0"/>
          </a:p>
        </p:txBody>
      </p:sp>
      <p:sp>
        <p:nvSpPr>
          <p:cNvPr id="9" name="Text 5"/>
          <p:cNvSpPr/>
          <p:nvPr/>
        </p:nvSpPr>
        <p:spPr>
          <a:xfrm>
            <a:off x="6652736" y="2382322"/>
            <a:ext cx="7372826" cy="1382911"/>
          </a:xfrm>
          <a:prstGeom prst="rect">
            <a:avLst/>
          </a:prstGeom>
          <a:noFill/>
          <a:ln/>
        </p:spPr>
        <p:txBody>
          <a:bodyPr wrap="square" rtlCol="0" anchor="t"/>
          <a:lstStyle/>
          <a:p>
            <a:pPr marL="0" indent="0">
              <a:lnSpc>
                <a:spcPts val="2177"/>
              </a:lnSpc>
              <a:buNone/>
            </a:pPr>
            <a:r>
              <a:rPr lang="en-US" sz="1361" dirty="0">
                <a:solidFill>
                  <a:srgbClr val="2A2742"/>
                </a:solidFill>
                <a:latin typeface="Arimo" pitchFamily="34" charset="0"/>
                <a:ea typeface="Arimo" pitchFamily="34" charset="-122"/>
                <a:cs typeface="Arimo" pitchFamily="34" charset="-120"/>
              </a:rPr>
              <a:t>Oral tradition is the cornerstone of preserving African cultural heritage. It's how history, values, and beliefs are passed down from one generation to the next, ensuring that ancestral wisdom and traditions remain vibrant and relevant. From tales of bravery to accounts of historical events, these stories provide a connection to the past, fostering a sense of shared identity and belonging among community members.</a:t>
            </a:r>
            <a:endParaRPr lang="en-US" sz="1361" dirty="0"/>
          </a:p>
        </p:txBody>
      </p:sp>
      <p:sp>
        <p:nvSpPr>
          <p:cNvPr id="10" name="Shape 6"/>
          <p:cNvSpPr/>
          <p:nvPr/>
        </p:nvSpPr>
        <p:spPr>
          <a:xfrm>
            <a:off x="6091238" y="4132302"/>
            <a:ext cx="388739" cy="388739"/>
          </a:xfrm>
          <a:prstGeom prst="roundRect">
            <a:avLst>
              <a:gd name="adj" fmla="val 18672"/>
            </a:avLst>
          </a:prstGeom>
          <a:solidFill>
            <a:srgbClr val="E9E6FA"/>
          </a:solidFill>
          <a:ln w="7620">
            <a:solidFill>
              <a:srgbClr val="BDB8DF"/>
            </a:solidFill>
            <a:prstDash val="solid"/>
          </a:ln>
        </p:spPr>
      </p:sp>
      <p:sp>
        <p:nvSpPr>
          <p:cNvPr id="11" name="Text 7"/>
          <p:cNvSpPr/>
          <p:nvPr/>
        </p:nvSpPr>
        <p:spPr>
          <a:xfrm>
            <a:off x="6210895" y="4197072"/>
            <a:ext cx="149304" cy="259199"/>
          </a:xfrm>
          <a:prstGeom prst="rect">
            <a:avLst/>
          </a:prstGeom>
          <a:noFill/>
          <a:ln/>
        </p:spPr>
        <p:txBody>
          <a:bodyPr wrap="none" rtlCol="0" anchor="t"/>
          <a:lstStyle/>
          <a:p>
            <a:pPr marL="0" indent="0" algn="ctr">
              <a:lnSpc>
                <a:spcPts val="2041"/>
              </a:lnSpc>
              <a:buNone/>
            </a:pPr>
            <a:r>
              <a:rPr lang="en-US" sz="2041" b="1" dirty="0">
                <a:solidFill>
                  <a:srgbClr val="2A2742"/>
                </a:solidFill>
                <a:latin typeface="Outfit" pitchFamily="34" charset="0"/>
                <a:ea typeface="Outfit" pitchFamily="34" charset="-122"/>
                <a:cs typeface="Outfit" pitchFamily="34" charset="-120"/>
              </a:rPr>
              <a:t>2</a:t>
            </a:r>
            <a:endParaRPr lang="en-US" sz="2041" dirty="0"/>
          </a:p>
        </p:txBody>
      </p:sp>
      <p:sp>
        <p:nvSpPr>
          <p:cNvPr id="12" name="Text 8"/>
          <p:cNvSpPr/>
          <p:nvPr/>
        </p:nvSpPr>
        <p:spPr>
          <a:xfrm>
            <a:off x="6652736" y="4132302"/>
            <a:ext cx="2160270" cy="269915"/>
          </a:xfrm>
          <a:prstGeom prst="rect">
            <a:avLst/>
          </a:prstGeom>
          <a:noFill/>
          <a:ln/>
        </p:spPr>
        <p:txBody>
          <a:bodyPr wrap="none" rtlCol="0" anchor="t"/>
          <a:lstStyle/>
          <a:p>
            <a:pPr marL="0" indent="0">
              <a:lnSpc>
                <a:spcPts val="2126"/>
              </a:lnSpc>
              <a:buNone/>
            </a:pPr>
            <a:r>
              <a:rPr lang="en-US" sz="1701" b="1" dirty="0">
                <a:solidFill>
                  <a:srgbClr val="2A2742"/>
                </a:solidFill>
                <a:latin typeface="Outfit" pitchFamily="34" charset="0"/>
                <a:ea typeface="Outfit" pitchFamily="34" charset="-122"/>
                <a:cs typeface="Outfit" pitchFamily="34" charset="-120"/>
              </a:rPr>
              <a:t>Building Community</a:t>
            </a:r>
            <a:endParaRPr lang="en-US" sz="1701" dirty="0"/>
          </a:p>
        </p:txBody>
      </p:sp>
      <p:sp>
        <p:nvSpPr>
          <p:cNvPr id="13" name="Text 9"/>
          <p:cNvSpPr/>
          <p:nvPr/>
        </p:nvSpPr>
        <p:spPr>
          <a:xfrm>
            <a:off x="6652736" y="4505801"/>
            <a:ext cx="7372826" cy="1106329"/>
          </a:xfrm>
          <a:prstGeom prst="rect">
            <a:avLst/>
          </a:prstGeom>
          <a:noFill/>
          <a:ln/>
        </p:spPr>
        <p:txBody>
          <a:bodyPr wrap="square" rtlCol="0" anchor="t"/>
          <a:lstStyle/>
          <a:p>
            <a:pPr marL="0" indent="0">
              <a:lnSpc>
                <a:spcPts val="2177"/>
              </a:lnSpc>
              <a:buNone/>
            </a:pPr>
            <a:r>
              <a:rPr lang="en-US" sz="1361" dirty="0">
                <a:solidFill>
                  <a:srgbClr val="2A2742"/>
                </a:solidFill>
                <a:latin typeface="Arimo" pitchFamily="34" charset="0"/>
                <a:ea typeface="Arimo" pitchFamily="34" charset="-122"/>
                <a:cs typeface="Arimo" pitchFamily="34" charset="-120"/>
              </a:rPr>
              <a:t>Storytelling fosters a strong sense of community. Gathering around a campfire to listen to a tale unites people, creating a shared experience that strengthens bonds and strengthens social cohesion. These stories are not just entertainment; they're a way to learn about shared values, responsibilities, and societal norms.</a:t>
            </a:r>
            <a:endParaRPr lang="en-US" sz="1361" dirty="0"/>
          </a:p>
        </p:txBody>
      </p:sp>
      <p:sp>
        <p:nvSpPr>
          <p:cNvPr id="14" name="Shape 10"/>
          <p:cNvSpPr/>
          <p:nvPr/>
        </p:nvSpPr>
        <p:spPr>
          <a:xfrm>
            <a:off x="6091238" y="5979200"/>
            <a:ext cx="388739" cy="388739"/>
          </a:xfrm>
          <a:prstGeom prst="roundRect">
            <a:avLst>
              <a:gd name="adj" fmla="val 18672"/>
            </a:avLst>
          </a:prstGeom>
          <a:solidFill>
            <a:srgbClr val="E9E6FA"/>
          </a:solidFill>
          <a:ln w="7620">
            <a:solidFill>
              <a:srgbClr val="BDB8DF"/>
            </a:solidFill>
            <a:prstDash val="solid"/>
          </a:ln>
        </p:spPr>
      </p:sp>
      <p:sp>
        <p:nvSpPr>
          <p:cNvPr id="15" name="Text 11"/>
          <p:cNvSpPr/>
          <p:nvPr/>
        </p:nvSpPr>
        <p:spPr>
          <a:xfrm>
            <a:off x="6211848" y="6043970"/>
            <a:ext cx="147518" cy="259199"/>
          </a:xfrm>
          <a:prstGeom prst="rect">
            <a:avLst/>
          </a:prstGeom>
          <a:noFill/>
          <a:ln/>
        </p:spPr>
        <p:txBody>
          <a:bodyPr wrap="none" rtlCol="0" anchor="t"/>
          <a:lstStyle/>
          <a:p>
            <a:pPr marL="0" indent="0" algn="ctr">
              <a:lnSpc>
                <a:spcPts val="2041"/>
              </a:lnSpc>
              <a:buNone/>
            </a:pPr>
            <a:r>
              <a:rPr lang="en-US" sz="2041" b="1" dirty="0">
                <a:solidFill>
                  <a:srgbClr val="2A2742"/>
                </a:solidFill>
                <a:latin typeface="Outfit" pitchFamily="34" charset="0"/>
                <a:ea typeface="Outfit" pitchFamily="34" charset="-122"/>
                <a:cs typeface="Outfit" pitchFamily="34" charset="-120"/>
              </a:rPr>
              <a:t>3</a:t>
            </a:r>
            <a:endParaRPr lang="en-US" sz="2041" dirty="0"/>
          </a:p>
        </p:txBody>
      </p:sp>
      <p:sp>
        <p:nvSpPr>
          <p:cNvPr id="16" name="Text 12"/>
          <p:cNvSpPr/>
          <p:nvPr/>
        </p:nvSpPr>
        <p:spPr>
          <a:xfrm>
            <a:off x="6652736" y="5979200"/>
            <a:ext cx="2665928" cy="269915"/>
          </a:xfrm>
          <a:prstGeom prst="rect">
            <a:avLst/>
          </a:prstGeom>
          <a:noFill/>
          <a:ln/>
        </p:spPr>
        <p:txBody>
          <a:bodyPr wrap="none" rtlCol="0" anchor="t"/>
          <a:lstStyle/>
          <a:p>
            <a:pPr marL="0" indent="0">
              <a:lnSpc>
                <a:spcPts val="2126"/>
              </a:lnSpc>
              <a:buNone/>
            </a:pPr>
            <a:r>
              <a:rPr lang="en-US" sz="1701" b="1" dirty="0">
                <a:solidFill>
                  <a:srgbClr val="2A2742"/>
                </a:solidFill>
                <a:latin typeface="Outfit" pitchFamily="34" charset="0"/>
                <a:ea typeface="Outfit" pitchFamily="34" charset="-122"/>
                <a:cs typeface="Outfit" pitchFamily="34" charset="-120"/>
              </a:rPr>
              <a:t>Enriching Life Experiences</a:t>
            </a:r>
            <a:endParaRPr lang="en-US" sz="1701" dirty="0"/>
          </a:p>
        </p:txBody>
      </p:sp>
      <p:sp>
        <p:nvSpPr>
          <p:cNvPr id="17" name="Text 13"/>
          <p:cNvSpPr/>
          <p:nvPr/>
        </p:nvSpPr>
        <p:spPr>
          <a:xfrm>
            <a:off x="6652736" y="6352699"/>
            <a:ext cx="7372826" cy="1106329"/>
          </a:xfrm>
          <a:prstGeom prst="rect">
            <a:avLst/>
          </a:prstGeom>
          <a:noFill/>
          <a:ln/>
        </p:spPr>
        <p:txBody>
          <a:bodyPr wrap="square" rtlCol="0" anchor="t"/>
          <a:lstStyle/>
          <a:p>
            <a:pPr marL="0" indent="0">
              <a:lnSpc>
                <a:spcPts val="2177"/>
              </a:lnSpc>
              <a:buNone/>
            </a:pPr>
            <a:r>
              <a:rPr lang="en-US" sz="1361" dirty="0">
                <a:solidFill>
                  <a:srgbClr val="2A2742"/>
                </a:solidFill>
                <a:latin typeface="Arimo" pitchFamily="34" charset="0"/>
                <a:ea typeface="Arimo" pitchFamily="34" charset="-122"/>
                <a:cs typeface="Arimo" pitchFamily="34" charset="-120"/>
              </a:rPr>
              <a:t>African oral tradition offers a rich and diverse range of stories, encompassing folktales, myths, proverbs, and songs. These narratives provide insights into the human experience, exploring themes of love, loss, bravery, and resilience. They also serve as a source of wisdom and guidance, offering valuable lessons for navigating life's challenges.</a:t>
            </a:r>
            <a:endParaRPr lang="en-US" sz="1361" dirty="0"/>
          </a:p>
        </p:txBody>
      </p:sp>
      <p:sp>
        <p:nvSpPr>
          <p:cNvPr id="18" name="Shape 14"/>
          <p:cNvSpPr/>
          <p:nvPr/>
        </p:nvSpPr>
        <p:spPr>
          <a:xfrm>
            <a:off x="6091238" y="7826097"/>
            <a:ext cx="388739" cy="388739"/>
          </a:xfrm>
          <a:prstGeom prst="roundRect">
            <a:avLst>
              <a:gd name="adj" fmla="val 18672"/>
            </a:avLst>
          </a:prstGeom>
          <a:solidFill>
            <a:srgbClr val="E9E6FA"/>
          </a:solidFill>
          <a:ln w="7620">
            <a:solidFill>
              <a:srgbClr val="BDB8DF"/>
            </a:solidFill>
            <a:prstDash val="solid"/>
          </a:ln>
        </p:spPr>
      </p:sp>
      <p:sp>
        <p:nvSpPr>
          <p:cNvPr id="19" name="Text 15"/>
          <p:cNvSpPr/>
          <p:nvPr/>
        </p:nvSpPr>
        <p:spPr>
          <a:xfrm>
            <a:off x="6206133" y="7890867"/>
            <a:ext cx="158948" cy="259199"/>
          </a:xfrm>
          <a:prstGeom prst="rect">
            <a:avLst/>
          </a:prstGeom>
          <a:noFill/>
          <a:ln/>
        </p:spPr>
        <p:txBody>
          <a:bodyPr wrap="none" rtlCol="0" anchor="t"/>
          <a:lstStyle/>
          <a:p>
            <a:pPr marL="0" indent="0" algn="ctr">
              <a:lnSpc>
                <a:spcPts val="2041"/>
              </a:lnSpc>
              <a:buNone/>
            </a:pPr>
            <a:r>
              <a:rPr lang="en-US" sz="2041" b="1" dirty="0">
                <a:solidFill>
                  <a:srgbClr val="2A2742"/>
                </a:solidFill>
                <a:latin typeface="Outfit" pitchFamily="34" charset="0"/>
                <a:ea typeface="Outfit" pitchFamily="34" charset="-122"/>
                <a:cs typeface="Outfit" pitchFamily="34" charset="-120"/>
              </a:rPr>
              <a:t>4</a:t>
            </a:r>
            <a:endParaRPr lang="en-US" sz="2041" dirty="0"/>
          </a:p>
        </p:txBody>
      </p:sp>
      <p:sp>
        <p:nvSpPr>
          <p:cNvPr id="20" name="Text 16"/>
          <p:cNvSpPr/>
          <p:nvPr/>
        </p:nvSpPr>
        <p:spPr>
          <a:xfrm>
            <a:off x="6652736" y="7826097"/>
            <a:ext cx="3184922" cy="269915"/>
          </a:xfrm>
          <a:prstGeom prst="rect">
            <a:avLst/>
          </a:prstGeom>
          <a:noFill/>
          <a:ln/>
        </p:spPr>
        <p:txBody>
          <a:bodyPr wrap="none" rtlCol="0" anchor="t"/>
          <a:lstStyle/>
          <a:p>
            <a:pPr marL="0" indent="0">
              <a:lnSpc>
                <a:spcPts val="2126"/>
              </a:lnSpc>
              <a:buNone/>
            </a:pPr>
            <a:r>
              <a:rPr lang="en-US" sz="1701" b="1" dirty="0">
                <a:solidFill>
                  <a:srgbClr val="2A2742"/>
                </a:solidFill>
                <a:latin typeface="Outfit" pitchFamily="34" charset="0"/>
                <a:ea typeface="Outfit" pitchFamily="34" charset="-122"/>
                <a:cs typeface="Outfit" pitchFamily="34" charset="-120"/>
              </a:rPr>
              <a:t>Maintaining Linguistic Diversity</a:t>
            </a:r>
            <a:endParaRPr lang="en-US" sz="1701" dirty="0"/>
          </a:p>
        </p:txBody>
      </p:sp>
      <p:sp>
        <p:nvSpPr>
          <p:cNvPr id="21" name="Text 17"/>
          <p:cNvSpPr/>
          <p:nvPr/>
        </p:nvSpPr>
        <p:spPr>
          <a:xfrm>
            <a:off x="6652736" y="8199596"/>
            <a:ext cx="7372826" cy="1106329"/>
          </a:xfrm>
          <a:prstGeom prst="rect">
            <a:avLst/>
          </a:prstGeom>
          <a:noFill/>
          <a:ln/>
        </p:spPr>
        <p:txBody>
          <a:bodyPr wrap="square" rtlCol="0" anchor="t"/>
          <a:lstStyle/>
          <a:p>
            <a:pPr marL="0" indent="0">
              <a:lnSpc>
                <a:spcPts val="2177"/>
              </a:lnSpc>
              <a:buNone/>
            </a:pPr>
            <a:r>
              <a:rPr lang="en-US" sz="1361" dirty="0">
                <a:solidFill>
                  <a:srgbClr val="2A2742"/>
                </a:solidFill>
                <a:latin typeface="Arimo" pitchFamily="34" charset="0"/>
                <a:ea typeface="Arimo" pitchFamily="34" charset="-122"/>
                <a:cs typeface="Arimo" pitchFamily="34" charset="-120"/>
              </a:rPr>
              <a:t>Oral tradition plays a crucial role in safeguarding African languages. As stories are passed down from generation to generation, they help maintain the vitality of these languages, ensuring their continued relevance and expression. Through oral storytelling, songs, and chants, African languages remain vibrant and dynamic, reflecting the rich tapestry of African cultural diversity.</a:t>
            </a:r>
            <a:endParaRPr lang="en-US" sz="1361"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sp>
        <p:nvSpPr>
          <p:cNvPr id="4" name="Text 1"/>
          <p:cNvSpPr/>
          <p:nvPr/>
        </p:nvSpPr>
        <p:spPr>
          <a:xfrm>
            <a:off x="1231225" y="786527"/>
            <a:ext cx="10769679" cy="696039"/>
          </a:xfrm>
          <a:prstGeom prst="rect">
            <a:avLst/>
          </a:prstGeom>
          <a:noFill/>
          <a:ln/>
        </p:spPr>
        <p:txBody>
          <a:bodyPr wrap="none" rtlCol="0" anchor="t"/>
          <a:lstStyle/>
          <a:p>
            <a:pPr marL="0" indent="0">
              <a:lnSpc>
                <a:spcPts val="5481"/>
              </a:lnSpc>
              <a:buNone/>
            </a:pPr>
            <a:r>
              <a:rPr lang="en-US" sz="4385" b="1" dirty="0">
                <a:solidFill>
                  <a:srgbClr val="231971"/>
                </a:solidFill>
                <a:latin typeface="Outfit" pitchFamily="34" charset="0"/>
                <a:ea typeface="Outfit" pitchFamily="34" charset="-122"/>
                <a:cs typeface="Outfit" pitchFamily="34" charset="-120"/>
              </a:rPr>
              <a:t>The Importance of Indigenous Knowledge</a:t>
            </a:r>
            <a:endParaRPr lang="en-US" sz="4385" dirty="0"/>
          </a:p>
        </p:txBody>
      </p:sp>
      <p:sp>
        <p:nvSpPr>
          <p:cNvPr id="5" name="Text 2"/>
          <p:cNvSpPr/>
          <p:nvPr/>
        </p:nvSpPr>
        <p:spPr>
          <a:xfrm>
            <a:off x="1231225" y="2039303"/>
            <a:ext cx="2784396" cy="348020"/>
          </a:xfrm>
          <a:prstGeom prst="rect">
            <a:avLst/>
          </a:prstGeom>
          <a:noFill/>
          <a:ln/>
        </p:spPr>
        <p:txBody>
          <a:bodyPr wrap="none" rtlCol="0" anchor="t"/>
          <a:lstStyle/>
          <a:p>
            <a:pPr marL="0" indent="0">
              <a:lnSpc>
                <a:spcPts val="2741"/>
              </a:lnSpc>
              <a:buNone/>
            </a:pPr>
            <a:r>
              <a:rPr lang="en-US" sz="2192" b="1" dirty="0">
                <a:solidFill>
                  <a:srgbClr val="231971"/>
                </a:solidFill>
                <a:latin typeface="Outfit" pitchFamily="34" charset="0"/>
                <a:ea typeface="Outfit" pitchFamily="34" charset="-122"/>
                <a:cs typeface="Outfit" pitchFamily="34" charset="-120"/>
              </a:rPr>
              <a:t>Traditional Medicine</a:t>
            </a:r>
            <a:endParaRPr lang="en-US" sz="2192" dirty="0"/>
          </a:p>
        </p:txBody>
      </p:sp>
      <p:sp>
        <p:nvSpPr>
          <p:cNvPr id="6" name="Text 3"/>
          <p:cNvSpPr/>
          <p:nvPr/>
        </p:nvSpPr>
        <p:spPr>
          <a:xfrm>
            <a:off x="1231225" y="2609969"/>
            <a:ext cx="3693200" cy="3919895"/>
          </a:xfrm>
          <a:prstGeom prst="rect">
            <a:avLst/>
          </a:prstGeom>
          <a:noFill/>
          <a:ln/>
        </p:spPr>
        <p:txBody>
          <a:bodyPr wrap="square" rtlCol="0" anchor="t"/>
          <a:lstStyle/>
          <a:p>
            <a:pPr marL="0" indent="0">
              <a:lnSpc>
                <a:spcPts val="2806"/>
              </a:lnSpc>
              <a:buNone/>
            </a:pPr>
            <a:r>
              <a:rPr lang="en-US" sz="1754" dirty="0">
                <a:solidFill>
                  <a:srgbClr val="2A2742"/>
                </a:solidFill>
                <a:latin typeface="Arimo" pitchFamily="34" charset="0"/>
                <a:ea typeface="Arimo" pitchFamily="34" charset="-122"/>
                <a:cs typeface="Arimo" pitchFamily="34" charset="-120"/>
              </a:rPr>
              <a:t>Traditional healers in Africa have long relied on oral traditions to pass down knowledge about herbs, remedies, and spiritual practices used for healing. These practices, often rooted in a deep understanding of local ecosystems, have been passed down through generations, providing a valuable alternative or complementary approach to modern medicine.</a:t>
            </a:r>
            <a:endParaRPr lang="en-US" sz="1754" dirty="0"/>
          </a:p>
        </p:txBody>
      </p:sp>
      <p:sp>
        <p:nvSpPr>
          <p:cNvPr id="7" name="Text 4"/>
          <p:cNvSpPr/>
          <p:nvPr/>
        </p:nvSpPr>
        <p:spPr>
          <a:xfrm>
            <a:off x="5475446" y="2039303"/>
            <a:ext cx="3049310" cy="348020"/>
          </a:xfrm>
          <a:prstGeom prst="rect">
            <a:avLst/>
          </a:prstGeom>
          <a:noFill/>
          <a:ln/>
        </p:spPr>
        <p:txBody>
          <a:bodyPr wrap="none" rtlCol="0" anchor="t"/>
          <a:lstStyle/>
          <a:p>
            <a:pPr marL="0" indent="0">
              <a:lnSpc>
                <a:spcPts val="2741"/>
              </a:lnSpc>
              <a:buNone/>
            </a:pPr>
            <a:r>
              <a:rPr lang="en-US" sz="2192" b="1" dirty="0">
                <a:solidFill>
                  <a:srgbClr val="231971"/>
                </a:solidFill>
                <a:latin typeface="Outfit" pitchFamily="34" charset="0"/>
                <a:ea typeface="Outfit" pitchFamily="34" charset="-122"/>
                <a:cs typeface="Outfit" pitchFamily="34" charset="-120"/>
              </a:rPr>
              <a:t>Sustainable Agriculture</a:t>
            </a:r>
            <a:endParaRPr lang="en-US" sz="2192" dirty="0"/>
          </a:p>
        </p:txBody>
      </p:sp>
      <p:sp>
        <p:nvSpPr>
          <p:cNvPr id="8" name="Text 5"/>
          <p:cNvSpPr/>
          <p:nvPr/>
        </p:nvSpPr>
        <p:spPr>
          <a:xfrm>
            <a:off x="5475446" y="2609969"/>
            <a:ext cx="3693200" cy="3919895"/>
          </a:xfrm>
          <a:prstGeom prst="rect">
            <a:avLst/>
          </a:prstGeom>
          <a:noFill/>
          <a:ln/>
        </p:spPr>
        <p:txBody>
          <a:bodyPr wrap="square" rtlCol="0" anchor="t"/>
          <a:lstStyle/>
          <a:p>
            <a:pPr marL="0" indent="0">
              <a:lnSpc>
                <a:spcPts val="2806"/>
              </a:lnSpc>
              <a:buNone/>
            </a:pPr>
            <a:r>
              <a:rPr lang="en-US" sz="1754" dirty="0">
                <a:solidFill>
                  <a:srgbClr val="2A2742"/>
                </a:solidFill>
                <a:latin typeface="Arimo" pitchFamily="34" charset="0"/>
                <a:ea typeface="Arimo" pitchFamily="34" charset="-122"/>
                <a:cs typeface="Arimo" pitchFamily="34" charset="-120"/>
              </a:rPr>
              <a:t>Oral tradition is a vital resource for sustainable agriculture in Africa. It encompasses knowledge about soil management, crop rotation, water conservation, and ecological balance, passed down through stories, songs, and practical demonstrations. These traditional practices have allowed communities to thrive in harmony with the environment for centuries.</a:t>
            </a:r>
            <a:endParaRPr lang="en-US" sz="1754" dirty="0"/>
          </a:p>
        </p:txBody>
      </p:sp>
      <p:sp>
        <p:nvSpPr>
          <p:cNvPr id="9" name="Text 6"/>
          <p:cNvSpPr/>
          <p:nvPr/>
        </p:nvSpPr>
        <p:spPr>
          <a:xfrm>
            <a:off x="9719667" y="2039303"/>
            <a:ext cx="3617952" cy="348020"/>
          </a:xfrm>
          <a:prstGeom prst="rect">
            <a:avLst/>
          </a:prstGeom>
          <a:noFill/>
          <a:ln/>
        </p:spPr>
        <p:txBody>
          <a:bodyPr wrap="none" rtlCol="0" anchor="t"/>
          <a:lstStyle/>
          <a:p>
            <a:pPr marL="0" indent="0">
              <a:lnSpc>
                <a:spcPts val="2741"/>
              </a:lnSpc>
              <a:buNone/>
            </a:pPr>
            <a:r>
              <a:rPr lang="en-US" sz="2192" b="1" dirty="0">
                <a:solidFill>
                  <a:srgbClr val="231971"/>
                </a:solidFill>
                <a:latin typeface="Outfit" pitchFamily="34" charset="0"/>
                <a:ea typeface="Outfit" pitchFamily="34" charset="-122"/>
                <a:cs typeface="Outfit" pitchFamily="34" charset="-120"/>
              </a:rPr>
              <a:t>Environmental Stewardship</a:t>
            </a:r>
            <a:endParaRPr lang="en-US" sz="2192" dirty="0"/>
          </a:p>
        </p:txBody>
      </p:sp>
      <p:sp>
        <p:nvSpPr>
          <p:cNvPr id="10" name="Text 7"/>
          <p:cNvSpPr/>
          <p:nvPr/>
        </p:nvSpPr>
        <p:spPr>
          <a:xfrm>
            <a:off x="9719667" y="2609969"/>
            <a:ext cx="3693200" cy="4632603"/>
          </a:xfrm>
          <a:prstGeom prst="rect">
            <a:avLst/>
          </a:prstGeom>
          <a:noFill/>
          <a:ln/>
        </p:spPr>
        <p:txBody>
          <a:bodyPr wrap="square" rtlCol="0" anchor="t"/>
          <a:lstStyle/>
          <a:p>
            <a:pPr marL="0" indent="0">
              <a:lnSpc>
                <a:spcPts val="2806"/>
              </a:lnSpc>
              <a:buNone/>
            </a:pPr>
            <a:r>
              <a:rPr lang="en-US" sz="1754" dirty="0">
                <a:solidFill>
                  <a:srgbClr val="2A2742"/>
                </a:solidFill>
                <a:latin typeface="Arimo" pitchFamily="34" charset="0"/>
                <a:ea typeface="Arimo" pitchFamily="34" charset="-122"/>
                <a:cs typeface="Arimo" pitchFamily="34" charset="-120"/>
              </a:rPr>
              <a:t>African oral traditions often emphasize the importance of respecting nature and living in harmony with the environment. Stories about ancestral spirits, sacred places, and the interconnectedness of all living things promote a sense of responsibility for the well-being of the natural world. This knowledge is crucial for safeguarding biodiversity and ensuring the sustainability of ecosystems.</a:t>
            </a:r>
            <a:endParaRPr lang="en-US" sz="1754"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771" y="2960638"/>
            <a:ext cx="10697029" cy="3139321"/>
          </a:xfrm>
          <a:prstGeom prst="rect">
            <a:avLst/>
          </a:prstGeom>
        </p:spPr>
        <p:txBody>
          <a:bodyPr wrap="square">
            <a:spAutoFit/>
          </a:bodyPr>
          <a:lstStyle/>
          <a:p>
            <a:r>
              <a:rPr lang="en-US" b="1" dirty="0" smtClean="0"/>
              <a:t>Environmental </a:t>
            </a:r>
            <a:r>
              <a:rPr lang="en-US" b="1" dirty="0"/>
              <a:t>conservation.</a:t>
            </a:r>
          </a:p>
          <a:p>
            <a:endParaRPr lang="en-US" dirty="0" smtClean="0"/>
          </a:p>
          <a:p>
            <a:r>
              <a:rPr lang="en-US" dirty="0" smtClean="0"/>
              <a:t>Indigenous </a:t>
            </a:r>
            <a:r>
              <a:rPr lang="en-US" dirty="0"/>
              <a:t>knowledge holds immense importance as it encompasses the wisdom, traditions, and skills that have been developed and passed down through generations within native communities. Firstly, it plays a crucial role in environmental conservation</a:t>
            </a:r>
            <a:r>
              <a:rPr lang="en-US" dirty="0" smtClean="0"/>
              <a:t>.</a:t>
            </a:r>
          </a:p>
          <a:p>
            <a:endParaRPr lang="en-US" dirty="0"/>
          </a:p>
          <a:p>
            <a:r>
              <a:rPr lang="en-US" dirty="0" smtClean="0"/>
              <a:t> </a:t>
            </a:r>
            <a:r>
              <a:rPr lang="en-US" dirty="0"/>
              <a:t>Indigenous peoples have an intimate understanding of their local ecosystems, utilizing sustainable practices that have preserved biodiversity for centuries. </a:t>
            </a:r>
            <a:endParaRPr lang="en-US" dirty="0" smtClean="0"/>
          </a:p>
          <a:p>
            <a:endParaRPr lang="en-US" dirty="0"/>
          </a:p>
          <a:p>
            <a:r>
              <a:rPr lang="en-US" dirty="0" smtClean="0"/>
              <a:t>Their </a:t>
            </a:r>
            <a:r>
              <a:rPr lang="en-US" dirty="0"/>
              <a:t>knowledge of plant species, animal behavior, and weather patterns is invaluable in efforts to combat climate change and promote ecological balance.</a:t>
            </a:r>
          </a:p>
        </p:txBody>
      </p:sp>
    </p:spTree>
    <p:extLst>
      <p:ext uri="{BB962C8B-B14F-4D97-AF65-F5344CB8AC3E}">
        <p14:creationId xmlns:p14="http://schemas.microsoft.com/office/powerpoint/2010/main" val="110704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88571" y="1611087"/>
            <a:ext cx="10435772" cy="4247317"/>
          </a:xfrm>
          <a:prstGeom prst="rect">
            <a:avLst/>
          </a:prstGeom>
        </p:spPr>
        <p:txBody>
          <a:bodyPr wrap="square">
            <a:spAutoFit/>
          </a:bodyPr>
          <a:lstStyle/>
          <a:p>
            <a:r>
              <a:rPr lang="en-US" b="1" dirty="0"/>
              <a:t>I</a:t>
            </a:r>
            <a:r>
              <a:rPr lang="en-US" b="1" dirty="0" smtClean="0"/>
              <a:t>ndigenous </a:t>
            </a:r>
            <a:r>
              <a:rPr lang="en-US" b="1" dirty="0"/>
              <a:t>knowledge is essential for cultural identity and community cohesion. </a:t>
            </a:r>
            <a:endParaRPr lang="en-US" b="1" dirty="0" smtClean="0"/>
          </a:p>
          <a:p>
            <a:r>
              <a:rPr lang="en-US" dirty="0" smtClean="0"/>
              <a:t> </a:t>
            </a:r>
            <a:endParaRPr lang="en-US" dirty="0"/>
          </a:p>
          <a:p>
            <a:r>
              <a:rPr lang="en-US" dirty="0"/>
              <a:t>It encompasses languages, rituals, art, and social practices that define and preserve the unique cultural heritage of indigenous peoples</a:t>
            </a:r>
            <a:r>
              <a:rPr lang="en-US" dirty="0" smtClean="0"/>
              <a:t>.</a:t>
            </a:r>
          </a:p>
          <a:p>
            <a:r>
              <a:rPr lang="en-US" dirty="0" smtClean="0"/>
              <a:t>By </a:t>
            </a:r>
            <a:r>
              <a:rPr lang="en-US" dirty="0"/>
              <a:t>maintaining and celebrating their traditions, these communities foster a strong sense of belonging and continuity, which is vital for their social and emotional well-being</a:t>
            </a:r>
            <a:r>
              <a:rPr lang="en-US" dirty="0" smtClean="0"/>
              <a:t>.</a:t>
            </a:r>
          </a:p>
          <a:p>
            <a:endParaRPr lang="en-US" dirty="0"/>
          </a:p>
          <a:p>
            <a:endParaRPr lang="en-US" dirty="0" smtClean="0"/>
          </a:p>
          <a:p>
            <a:r>
              <a:rPr lang="en-US" b="1" dirty="0"/>
              <a:t>I</a:t>
            </a:r>
            <a:r>
              <a:rPr lang="en-US" b="1" dirty="0" smtClean="0"/>
              <a:t>ndigenous </a:t>
            </a:r>
            <a:r>
              <a:rPr lang="en-US" b="1" dirty="0"/>
              <a:t>knowledge contributes to global innovation and problem-solving</a:t>
            </a:r>
            <a:r>
              <a:rPr lang="en-US" dirty="0"/>
              <a:t>. </a:t>
            </a:r>
            <a:endParaRPr lang="en-US" dirty="0" smtClean="0"/>
          </a:p>
          <a:p>
            <a:r>
              <a:rPr lang="en-US" dirty="0" smtClean="0"/>
              <a:t>Traditional </a:t>
            </a:r>
            <a:r>
              <a:rPr lang="en-US" dirty="0"/>
              <a:t>medicine, agricultural techniques, and resource management strategies offer alternative approaches that can complement modern science and technology. Integrating indigenous knowledge with contemporary practices can lead to more holistic and effective solutions to global challenges, ranging from healthcare to sustainable development. Embracing and respecting this knowledge not only honors the contributions of indigenous peoples but also enriches our collective understanding and ability to address complex issues.</a:t>
            </a:r>
          </a:p>
        </p:txBody>
      </p:sp>
    </p:spTree>
    <p:extLst>
      <p:ext uri="{BB962C8B-B14F-4D97-AF65-F5344CB8AC3E}">
        <p14:creationId xmlns:p14="http://schemas.microsoft.com/office/powerpoint/2010/main" val="24192962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387834"/>
          </a:xfrm>
          <a:prstGeom prst="rect">
            <a:avLst/>
          </a:prstGeom>
          <a:solidFill>
            <a:srgbClr val="FAFAFA">
              <a:alpha val="75000"/>
            </a:srgbClr>
          </a:solidFill>
          <a:ln/>
        </p:spPr>
      </p:sp>
      <p:pic>
        <p:nvPicPr>
          <p:cNvPr id="4" name="Image 1" descr="preencoded.png"/>
          <p:cNvPicPr>
            <a:picLocks noChangeAspect="1"/>
          </p:cNvPicPr>
          <p:nvPr/>
        </p:nvPicPr>
        <p:blipFill>
          <a:blip r:embed="rId4"/>
          <a:stretch>
            <a:fillRect/>
          </a:stretch>
        </p:blipFill>
        <p:spPr>
          <a:xfrm>
            <a:off x="0" y="0"/>
            <a:ext cx="5486400" cy="8387834"/>
          </a:xfrm>
          <a:prstGeom prst="rect">
            <a:avLst/>
          </a:prstGeom>
        </p:spPr>
      </p:pic>
      <p:sp>
        <p:nvSpPr>
          <p:cNvPr id="5" name="Text 1"/>
          <p:cNvSpPr/>
          <p:nvPr/>
        </p:nvSpPr>
        <p:spPr>
          <a:xfrm>
            <a:off x="6091238" y="475178"/>
            <a:ext cx="7934325" cy="1080135"/>
          </a:xfrm>
          <a:prstGeom prst="rect">
            <a:avLst/>
          </a:prstGeom>
          <a:noFill/>
          <a:ln/>
        </p:spPr>
        <p:txBody>
          <a:bodyPr wrap="square" rtlCol="0" anchor="t"/>
          <a:lstStyle/>
          <a:p>
            <a:pPr marL="0" indent="0">
              <a:lnSpc>
                <a:spcPts val="4253"/>
              </a:lnSpc>
              <a:buNone/>
            </a:pPr>
            <a:r>
              <a:rPr lang="en-US" sz="3402" b="1" dirty="0">
                <a:solidFill>
                  <a:srgbClr val="231971"/>
                </a:solidFill>
                <a:latin typeface="Outfit" pitchFamily="34" charset="0"/>
                <a:ea typeface="Outfit" pitchFamily="34" charset="-122"/>
                <a:cs typeface="Outfit" pitchFamily="34" charset="-120"/>
              </a:rPr>
              <a:t>Addressing Historical Biases in Storytelling</a:t>
            </a:r>
            <a:endParaRPr lang="en-US" sz="3402" dirty="0"/>
          </a:p>
        </p:txBody>
      </p:sp>
      <p:sp>
        <p:nvSpPr>
          <p:cNvPr id="6" name="Shape 2"/>
          <p:cNvSpPr/>
          <p:nvPr/>
        </p:nvSpPr>
        <p:spPr>
          <a:xfrm>
            <a:off x="6156067" y="2008823"/>
            <a:ext cx="388739" cy="388739"/>
          </a:xfrm>
          <a:prstGeom prst="roundRect">
            <a:avLst>
              <a:gd name="adj" fmla="val 18672"/>
            </a:avLst>
          </a:prstGeom>
          <a:solidFill>
            <a:srgbClr val="E9E6FA"/>
          </a:solidFill>
          <a:ln w="7620">
            <a:solidFill>
              <a:srgbClr val="BDB8DF"/>
            </a:solidFill>
            <a:prstDash val="solid"/>
          </a:ln>
        </p:spPr>
      </p:sp>
      <p:sp>
        <p:nvSpPr>
          <p:cNvPr id="7" name="Text 3"/>
          <p:cNvSpPr/>
          <p:nvPr/>
        </p:nvSpPr>
        <p:spPr>
          <a:xfrm>
            <a:off x="6299775" y="2073593"/>
            <a:ext cx="101203" cy="259199"/>
          </a:xfrm>
          <a:prstGeom prst="rect">
            <a:avLst/>
          </a:prstGeom>
          <a:noFill/>
          <a:ln/>
        </p:spPr>
        <p:txBody>
          <a:bodyPr wrap="none" rtlCol="0" anchor="t"/>
          <a:lstStyle/>
          <a:p>
            <a:pPr marL="0" indent="0" algn="ctr">
              <a:lnSpc>
                <a:spcPts val="2041"/>
              </a:lnSpc>
              <a:buNone/>
            </a:pPr>
            <a:r>
              <a:rPr lang="en-US" sz="2041" b="1" dirty="0">
                <a:solidFill>
                  <a:srgbClr val="2A2742"/>
                </a:solidFill>
                <a:latin typeface="Outfit" pitchFamily="34" charset="0"/>
                <a:ea typeface="Outfit" pitchFamily="34" charset="-122"/>
                <a:cs typeface="Outfit" pitchFamily="34" charset="-120"/>
              </a:rPr>
              <a:t>1</a:t>
            </a:r>
            <a:endParaRPr lang="en-US" sz="2041" dirty="0"/>
          </a:p>
        </p:txBody>
      </p:sp>
      <p:sp>
        <p:nvSpPr>
          <p:cNvPr id="8" name="Text 4"/>
          <p:cNvSpPr/>
          <p:nvPr/>
        </p:nvSpPr>
        <p:spPr>
          <a:xfrm>
            <a:off x="7300913" y="1987272"/>
            <a:ext cx="2509123"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Traditional Gender Roles</a:t>
            </a:r>
            <a:endParaRPr lang="en-US" sz="1701" dirty="0"/>
          </a:p>
        </p:txBody>
      </p:sp>
      <p:sp>
        <p:nvSpPr>
          <p:cNvPr id="9" name="Text 5"/>
          <p:cNvSpPr/>
          <p:nvPr/>
        </p:nvSpPr>
        <p:spPr>
          <a:xfrm>
            <a:off x="7300913" y="2360771"/>
            <a:ext cx="6724650" cy="1106329"/>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Historically, many traditional stories and proverbs have reinforced gender stereotypes and patriarchal norms. Women were often depicted in subordinate roles, reflecting the societal expectations of the time. These narratives sometimes reinforced traditional gender roles, limiting opportunities for women and perpetuating social inequalities.</a:t>
            </a:r>
            <a:endParaRPr lang="en-US" sz="1361" dirty="0"/>
          </a:p>
        </p:txBody>
      </p:sp>
      <p:sp>
        <p:nvSpPr>
          <p:cNvPr id="10" name="Shape 6"/>
          <p:cNvSpPr/>
          <p:nvPr/>
        </p:nvSpPr>
        <p:spPr>
          <a:xfrm>
            <a:off x="6156067" y="4006929"/>
            <a:ext cx="388739" cy="388739"/>
          </a:xfrm>
          <a:prstGeom prst="roundRect">
            <a:avLst>
              <a:gd name="adj" fmla="val 18672"/>
            </a:avLst>
          </a:prstGeom>
          <a:solidFill>
            <a:srgbClr val="E9E6FA"/>
          </a:solidFill>
          <a:ln w="7620">
            <a:solidFill>
              <a:srgbClr val="BDB8DF"/>
            </a:solidFill>
            <a:prstDash val="solid"/>
          </a:ln>
        </p:spPr>
      </p:sp>
      <p:sp>
        <p:nvSpPr>
          <p:cNvPr id="11" name="Text 7"/>
          <p:cNvSpPr/>
          <p:nvPr/>
        </p:nvSpPr>
        <p:spPr>
          <a:xfrm>
            <a:off x="6275725" y="4071699"/>
            <a:ext cx="149304" cy="259199"/>
          </a:xfrm>
          <a:prstGeom prst="rect">
            <a:avLst/>
          </a:prstGeom>
          <a:noFill/>
          <a:ln/>
        </p:spPr>
        <p:txBody>
          <a:bodyPr wrap="none" rtlCol="0" anchor="t"/>
          <a:lstStyle/>
          <a:p>
            <a:pPr marL="0" indent="0" algn="ctr">
              <a:lnSpc>
                <a:spcPts val="2041"/>
              </a:lnSpc>
              <a:buNone/>
            </a:pPr>
            <a:r>
              <a:rPr lang="en-US" sz="2041" b="1" dirty="0">
                <a:solidFill>
                  <a:srgbClr val="2A2742"/>
                </a:solidFill>
                <a:latin typeface="Outfit" pitchFamily="34" charset="0"/>
                <a:ea typeface="Outfit" pitchFamily="34" charset="-122"/>
                <a:cs typeface="Outfit" pitchFamily="34" charset="-120"/>
              </a:rPr>
              <a:t>2</a:t>
            </a:r>
            <a:endParaRPr lang="en-US" sz="2041" dirty="0"/>
          </a:p>
        </p:txBody>
      </p:sp>
      <p:sp>
        <p:nvSpPr>
          <p:cNvPr id="12" name="Text 8"/>
          <p:cNvSpPr/>
          <p:nvPr/>
        </p:nvSpPr>
        <p:spPr>
          <a:xfrm>
            <a:off x="7300913" y="3985379"/>
            <a:ext cx="3126343"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The Rise of Female Storytellers</a:t>
            </a:r>
            <a:endParaRPr lang="en-US" sz="1701" dirty="0"/>
          </a:p>
        </p:txBody>
      </p:sp>
      <p:sp>
        <p:nvSpPr>
          <p:cNvPr id="13" name="Text 9"/>
          <p:cNvSpPr/>
          <p:nvPr/>
        </p:nvSpPr>
        <p:spPr>
          <a:xfrm>
            <a:off x="7300913" y="4358878"/>
            <a:ext cx="6724650" cy="1382911"/>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In recent years, there's been a growing movement to challenge these biases and promote gender equality. Female storytellers, griots, poets, and performers are increasingly gaining recognition and platforms to share their voices and experiences. This shift is not just about inclusion; it's about honoring the diverse perspectives and contributions of women in society.</a:t>
            </a:r>
            <a:endParaRPr lang="en-US" sz="1361" dirty="0"/>
          </a:p>
        </p:txBody>
      </p:sp>
      <p:sp>
        <p:nvSpPr>
          <p:cNvPr id="14" name="Shape 10"/>
          <p:cNvSpPr/>
          <p:nvPr/>
        </p:nvSpPr>
        <p:spPr>
          <a:xfrm>
            <a:off x="6156067" y="6281618"/>
            <a:ext cx="388739" cy="388739"/>
          </a:xfrm>
          <a:prstGeom prst="roundRect">
            <a:avLst>
              <a:gd name="adj" fmla="val 18672"/>
            </a:avLst>
          </a:prstGeom>
          <a:solidFill>
            <a:srgbClr val="E9E6FA"/>
          </a:solidFill>
          <a:ln w="7620">
            <a:solidFill>
              <a:srgbClr val="BDB8DF"/>
            </a:solidFill>
            <a:prstDash val="solid"/>
          </a:ln>
        </p:spPr>
      </p:sp>
      <p:sp>
        <p:nvSpPr>
          <p:cNvPr id="15" name="Text 11"/>
          <p:cNvSpPr/>
          <p:nvPr/>
        </p:nvSpPr>
        <p:spPr>
          <a:xfrm>
            <a:off x="6276677" y="6346388"/>
            <a:ext cx="147518" cy="259199"/>
          </a:xfrm>
          <a:prstGeom prst="rect">
            <a:avLst/>
          </a:prstGeom>
          <a:noFill/>
          <a:ln/>
        </p:spPr>
        <p:txBody>
          <a:bodyPr wrap="none" rtlCol="0" anchor="t"/>
          <a:lstStyle/>
          <a:p>
            <a:pPr marL="0" indent="0" algn="ctr">
              <a:lnSpc>
                <a:spcPts val="2041"/>
              </a:lnSpc>
              <a:buNone/>
            </a:pPr>
            <a:r>
              <a:rPr lang="en-US" sz="2041" b="1" dirty="0">
                <a:solidFill>
                  <a:srgbClr val="2A2742"/>
                </a:solidFill>
                <a:latin typeface="Outfit" pitchFamily="34" charset="0"/>
                <a:ea typeface="Outfit" pitchFamily="34" charset="-122"/>
                <a:cs typeface="Outfit" pitchFamily="34" charset="-120"/>
              </a:rPr>
              <a:t>3</a:t>
            </a:r>
            <a:endParaRPr lang="en-US" sz="2041" dirty="0"/>
          </a:p>
        </p:txBody>
      </p:sp>
      <p:sp>
        <p:nvSpPr>
          <p:cNvPr id="16" name="Text 12"/>
          <p:cNvSpPr/>
          <p:nvPr/>
        </p:nvSpPr>
        <p:spPr>
          <a:xfrm>
            <a:off x="7300913" y="6260068"/>
            <a:ext cx="2205157"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Reframing Narratives</a:t>
            </a:r>
            <a:endParaRPr lang="en-US" sz="1701" dirty="0"/>
          </a:p>
        </p:txBody>
      </p:sp>
      <p:sp>
        <p:nvSpPr>
          <p:cNvPr id="17" name="Text 13"/>
          <p:cNvSpPr/>
          <p:nvPr/>
        </p:nvSpPr>
        <p:spPr>
          <a:xfrm>
            <a:off x="7300913" y="6633567"/>
            <a:ext cx="6724650" cy="1106329"/>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This movement is reimagining traditional stories, highlighting the strength, resilience, and leadership of women. It's about reclaiming narratives and ensuring that women's voices are heard and celebrated. This process is crucial for creating a more balanced and equitable representation of women in African oral traditions.</a:t>
            </a:r>
            <a:endParaRPr lang="en-US" sz="136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523923"/>
          </a:xfrm>
          <a:prstGeom prst="rect">
            <a:avLst/>
          </a:prstGeom>
          <a:solidFill>
            <a:srgbClr val="FAFAFA">
              <a:alpha val="75000"/>
            </a:srgbClr>
          </a:solidFill>
          <a:ln/>
        </p:spPr>
      </p:sp>
      <p:pic>
        <p:nvPicPr>
          <p:cNvPr id="4" name="Image 1" descr="preencoded.png"/>
          <p:cNvPicPr>
            <a:picLocks noChangeAspect="1"/>
          </p:cNvPicPr>
          <p:nvPr/>
        </p:nvPicPr>
        <p:blipFill>
          <a:blip r:embed="rId4"/>
          <a:stretch>
            <a:fillRect/>
          </a:stretch>
        </p:blipFill>
        <p:spPr>
          <a:xfrm>
            <a:off x="9144000" y="0"/>
            <a:ext cx="5486400" cy="8523923"/>
          </a:xfrm>
          <a:prstGeom prst="rect">
            <a:avLst/>
          </a:prstGeom>
        </p:spPr>
      </p:pic>
      <p:sp>
        <p:nvSpPr>
          <p:cNvPr id="5" name="Text 1"/>
          <p:cNvSpPr/>
          <p:nvPr/>
        </p:nvSpPr>
        <p:spPr>
          <a:xfrm>
            <a:off x="604837" y="475178"/>
            <a:ext cx="7359372" cy="540068"/>
          </a:xfrm>
          <a:prstGeom prst="rect">
            <a:avLst/>
          </a:prstGeom>
          <a:noFill/>
          <a:ln/>
        </p:spPr>
        <p:txBody>
          <a:bodyPr wrap="none" rtlCol="0" anchor="t"/>
          <a:lstStyle/>
          <a:p>
            <a:pPr marL="0" indent="0">
              <a:lnSpc>
                <a:spcPts val="4253"/>
              </a:lnSpc>
              <a:buNone/>
            </a:pPr>
            <a:r>
              <a:rPr lang="en-US" sz="3402" b="1" dirty="0">
                <a:solidFill>
                  <a:srgbClr val="231971"/>
                </a:solidFill>
                <a:latin typeface="Outfit" pitchFamily="34" charset="0"/>
                <a:ea typeface="Outfit" pitchFamily="34" charset="-122"/>
                <a:cs typeface="Outfit" pitchFamily="34" charset="-120"/>
              </a:rPr>
              <a:t>Modern Issues in African Storytelling</a:t>
            </a:r>
            <a:endParaRPr lang="en-US" sz="3402" dirty="0"/>
          </a:p>
        </p:txBody>
      </p:sp>
      <p:sp>
        <p:nvSpPr>
          <p:cNvPr id="6" name="Shape 2"/>
          <p:cNvSpPr/>
          <p:nvPr/>
        </p:nvSpPr>
        <p:spPr>
          <a:xfrm>
            <a:off x="604837" y="1274445"/>
            <a:ext cx="7934325" cy="1564005"/>
          </a:xfrm>
          <a:prstGeom prst="roundRect">
            <a:avLst>
              <a:gd name="adj" fmla="val 4641"/>
            </a:avLst>
          </a:prstGeom>
          <a:solidFill>
            <a:srgbClr val="E9E6FA"/>
          </a:solidFill>
          <a:ln w="7620">
            <a:solidFill>
              <a:srgbClr val="BDB8DF"/>
            </a:solidFill>
            <a:prstDash val="solid"/>
          </a:ln>
        </p:spPr>
      </p:sp>
      <p:sp>
        <p:nvSpPr>
          <p:cNvPr id="7" name="Text 3"/>
          <p:cNvSpPr/>
          <p:nvPr/>
        </p:nvSpPr>
        <p:spPr>
          <a:xfrm>
            <a:off x="785217" y="1454825"/>
            <a:ext cx="2160270" cy="269915"/>
          </a:xfrm>
          <a:prstGeom prst="rect">
            <a:avLst/>
          </a:prstGeom>
          <a:noFill/>
          <a:ln/>
        </p:spPr>
        <p:txBody>
          <a:bodyPr wrap="none" rtlCol="0" anchor="t"/>
          <a:lstStyle/>
          <a:p>
            <a:pPr marL="0" indent="0">
              <a:lnSpc>
                <a:spcPts val="2126"/>
              </a:lnSpc>
              <a:buNone/>
            </a:pPr>
            <a:r>
              <a:rPr lang="en-US" sz="1701" b="1" dirty="0">
                <a:solidFill>
                  <a:srgbClr val="2A2742"/>
                </a:solidFill>
                <a:latin typeface="Outfit" pitchFamily="34" charset="0"/>
                <a:ea typeface="Outfit" pitchFamily="34" charset="-122"/>
                <a:cs typeface="Outfit" pitchFamily="34" charset="-120"/>
              </a:rPr>
              <a:t>Gender Equality</a:t>
            </a:r>
            <a:endParaRPr lang="en-US" sz="1701" dirty="0"/>
          </a:p>
        </p:txBody>
      </p:sp>
      <p:sp>
        <p:nvSpPr>
          <p:cNvPr id="8" name="Text 4"/>
          <p:cNvSpPr/>
          <p:nvPr/>
        </p:nvSpPr>
        <p:spPr>
          <a:xfrm>
            <a:off x="785217" y="1828324"/>
            <a:ext cx="7573566" cy="829747"/>
          </a:xfrm>
          <a:prstGeom prst="rect">
            <a:avLst/>
          </a:prstGeom>
          <a:noFill/>
          <a:ln/>
        </p:spPr>
        <p:txBody>
          <a:bodyPr wrap="square" rtlCol="0" anchor="t"/>
          <a:lstStyle/>
          <a:p>
            <a:pPr marL="0" indent="0">
              <a:lnSpc>
                <a:spcPts val="2177"/>
              </a:lnSpc>
              <a:buNone/>
            </a:pPr>
            <a:r>
              <a:rPr lang="en-US" sz="1361" dirty="0">
                <a:solidFill>
                  <a:srgbClr val="2A2742"/>
                </a:solidFill>
                <a:latin typeface="Arimo" pitchFamily="34" charset="0"/>
                <a:ea typeface="Arimo" pitchFamily="34" charset="-122"/>
                <a:cs typeface="Arimo" pitchFamily="34" charset="-120"/>
              </a:rPr>
              <a:t>Contemporary storytellers are increasingly incorporating themes of gender equality into their narratives. Stories are being told that challenge traditional biases and promote a more equitable society, where women and girls have equal opportunities to thrive.</a:t>
            </a:r>
            <a:endParaRPr lang="en-US" sz="1361" dirty="0"/>
          </a:p>
        </p:txBody>
      </p:sp>
      <p:sp>
        <p:nvSpPr>
          <p:cNvPr id="9" name="Shape 5"/>
          <p:cNvSpPr/>
          <p:nvPr/>
        </p:nvSpPr>
        <p:spPr>
          <a:xfrm>
            <a:off x="604837" y="3011210"/>
            <a:ext cx="7934325" cy="1564005"/>
          </a:xfrm>
          <a:prstGeom prst="roundRect">
            <a:avLst>
              <a:gd name="adj" fmla="val 4641"/>
            </a:avLst>
          </a:prstGeom>
          <a:solidFill>
            <a:srgbClr val="E9E6FA"/>
          </a:solidFill>
          <a:ln w="7620">
            <a:solidFill>
              <a:srgbClr val="BDB8DF"/>
            </a:solidFill>
            <a:prstDash val="solid"/>
          </a:ln>
        </p:spPr>
      </p:sp>
      <p:sp>
        <p:nvSpPr>
          <p:cNvPr id="10" name="Text 6"/>
          <p:cNvSpPr/>
          <p:nvPr/>
        </p:nvSpPr>
        <p:spPr>
          <a:xfrm>
            <a:off x="785217" y="3191589"/>
            <a:ext cx="2929176" cy="269915"/>
          </a:xfrm>
          <a:prstGeom prst="rect">
            <a:avLst/>
          </a:prstGeom>
          <a:noFill/>
          <a:ln/>
        </p:spPr>
        <p:txBody>
          <a:bodyPr wrap="none" rtlCol="0" anchor="t"/>
          <a:lstStyle/>
          <a:p>
            <a:pPr marL="0" indent="0">
              <a:lnSpc>
                <a:spcPts val="2126"/>
              </a:lnSpc>
              <a:buNone/>
            </a:pPr>
            <a:r>
              <a:rPr lang="en-US" sz="1701" b="1" dirty="0">
                <a:solidFill>
                  <a:srgbClr val="2A2742"/>
                </a:solidFill>
                <a:latin typeface="Outfit" pitchFamily="34" charset="0"/>
                <a:ea typeface="Outfit" pitchFamily="34" charset="-122"/>
                <a:cs typeface="Outfit" pitchFamily="34" charset="-120"/>
              </a:rPr>
              <a:t>Environmental Sustainability</a:t>
            </a:r>
            <a:endParaRPr lang="en-US" sz="1701" dirty="0"/>
          </a:p>
        </p:txBody>
      </p:sp>
      <p:sp>
        <p:nvSpPr>
          <p:cNvPr id="11" name="Text 7"/>
          <p:cNvSpPr/>
          <p:nvPr/>
        </p:nvSpPr>
        <p:spPr>
          <a:xfrm>
            <a:off x="785217" y="3565088"/>
            <a:ext cx="7573566" cy="829747"/>
          </a:xfrm>
          <a:prstGeom prst="rect">
            <a:avLst/>
          </a:prstGeom>
          <a:noFill/>
          <a:ln/>
        </p:spPr>
        <p:txBody>
          <a:bodyPr wrap="square" rtlCol="0" anchor="t"/>
          <a:lstStyle/>
          <a:p>
            <a:pPr marL="0" indent="0">
              <a:lnSpc>
                <a:spcPts val="2177"/>
              </a:lnSpc>
              <a:buNone/>
            </a:pPr>
            <a:r>
              <a:rPr lang="en-US" sz="1361" dirty="0">
                <a:solidFill>
                  <a:srgbClr val="2A2742"/>
                </a:solidFill>
                <a:latin typeface="Arimo" pitchFamily="34" charset="0"/>
                <a:ea typeface="Arimo" pitchFamily="34" charset="-122"/>
                <a:cs typeface="Arimo" pitchFamily="34" charset="-120"/>
              </a:rPr>
              <a:t>Environmental issues are becoming increasingly relevant in African storytelling. Stories about climate change, pollution, and the importance of conservation are being woven into traditional narratives, raising awareness about these critical challenges.</a:t>
            </a:r>
            <a:endParaRPr lang="en-US" sz="1361" dirty="0"/>
          </a:p>
        </p:txBody>
      </p:sp>
      <p:sp>
        <p:nvSpPr>
          <p:cNvPr id="12" name="Shape 8"/>
          <p:cNvSpPr/>
          <p:nvPr/>
        </p:nvSpPr>
        <p:spPr>
          <a:xfrm>
            <a:off x="604837" y="4747974"/>
            <a:ext cx="7934325" cy="1564005"/>
          </a:xfrm>
          <a:prstGeom prst="roundRect">
            <a:avLst>
              <a:gd name="adj" fmla="val 4641"/>
            </a:avLst>
          </a:prstGeom>
          <a:solidFill>
            <a:srgbClr val="E9E6FA"/>
          </a:solidFill>
          <a:ln w="7620">
            <a:solidFill>
              <a:srgbClr val="BDB8DF"/>
            </a:solidFill>
            <a:prstDash val="solid"/>
          </a:ln>
        </p:spPr>
      </p:sp>
      <p:sp>
        <p:nvSpPr>
          <p:cNvPr id="13" name="Text 9"/>
          <p:cNvSpPr/>
          <p:nvPr/>
        </p:nvSpPr>
        <p:spPr>
          <a:xfrm>
            <a:off x="785217" y="4928354"/>
            <a:ext cx="2160270" cy="269915"/>
          </a:xfrm>
          <a:prstGeom prst="rect">
            <a:avLst/>
          </a:prstGeom>
          <a:noFill/>
          <a:ln/>
        </p:spPr>
        <p:txBody>
          <a:bodyPr wrap="none" rtlCol="0" anchor="t"/>
          <a:lstStyle/>
          <a:p>
            <a:pPr marL="0" indent="0">
              <a:lnSpc>
                <a:spcPts val="2126"/>
              </a:lnSpc>
              <a:buNone/>
            </a:pPr>
            <a:r>
              <a:rPr lang="en-US" sz="1701" b="1" dirty="0">
                <a:solidFill>
                  <a:srgbClr val="2A2742"/>
                </a:solidFill>
                <a:latin typeface="Outfit" pitchFamily="34" charset="0"/>
                <a:ea typeface="Outfit" pitchFamily="34" charset="-122"/>
                <a:cs typeface="Outfit" pitchFamily="34" charset="-120"/>
              </a:rPr>
              <a:t>Social Justice</a:t>
            </a:r>
            <a:endParaRPr lang="en-US" sz="1701" dirty="0"/>
          </a:p>
        </p:txBody>
      </p:sp>
      <p:sp>
        <p:nvSpPr>
          <p:cNvPr id="14" name="Text 10"/>
          <p:cNvSpPr/>
          <p:nvPr/>
        </p:nvSpPr>
        <p:spPr>
          <a:xfrm>
            <a:off x="785217" y="5301853"/>
            <a:ext cx="7573566" cy="829747"/>
          </a:xfrm>
          <a:prstGeom prst="rect">
            <a:avLst/>
          </a:prstGeom>
          <a:noFill/>
          <a:ln/>
        </p:spPr>
        <p:txBody>
          <a:bodyPr wrap="square" rtlCol="0" anchor="t"/>
          <a:lstStyle/>
          <a:p>
            <a:pPr marL="0" indent="0">
              <a:lnSpc>
                <a:spcPts val="2177"/>
              </a:lnSpc>
              <a:buNone/>
            </a:pPr>
            <a:r>
              <a:rPr lang="en-US" sz="1361" dirty="0">
                <a:solidFill>
                  <a:srgbClr val="2A2742"/>
                </a:solidFill>
                <a:latin typeface="Arimo" pitchFamily="34" charset="0"/>
                <a:ea typeface="Arimo" pitchFamily="34" charset="-122"/>
                <a:cs typeface="Arimo" pitchFamily="34" charset="-120"/>
              </a:rPr>
              <a:t>Storytellers are using their platform to address social justice issues, highlighting inequalities, systemic racism, and the need for social change. These narratives inspire action and encourage communities to work towards a more just and equitable future.</a:t>
            </a:r>
            <a:endParaRPr lang="en-US" sz="1361" dirty="0"/>
          </a:p>
        </p:txBody>
      </p:sp>
      <p:sp>
        <p:nvSpPr>
          <p:cNvPr id="15" name="Shape 11"/>
          <p:cNvSpPr/>
          <p:nvPr/>
        </p:nvSpPr>
        <p:spPr>
          <a:xfrm>
            <a:off x="604837" y="6484739"/>
            <a:ext cx="7934325" cy="1564005"/>
          </a:xfrm>
          <a:prstGeom prst="roundRect">
            <a:avLst>
              <a:gd name="adj" fmla="val 4641"/>
            </a:avLst>
          </a:prstGeom>
          <a:solidFill>
            <a:srgbClr val="E9E6FA"/>
          </a:solidFill>
          <a:ln w="7620">
            <a:solidFill>
              <a:srgbClr val="BDB8DF"/>
            </a:solidFill>
            <a:prstDash val="solid"/>
          </a:ln>
        </p:spPr>
      </p:sp>
      <p:sp>
        <p:nvSpPr>
          <p:cNvPr id="16" name="Text 12"/>
          <p:cNvSpPr/>
          <p:nvPr/>
        </p:nvSpPr>
        <p:spPr>
          <a:xfrm>
            <a:off x="785217" y="6665119"/>
            <a:ext cx="2828092" cy="269915"/>
          </a:xfrm>
          <a:prstGeom prst="rect">
            <a:avLst/>
          </a:prstGeom>
          <a:noFill/>
          <a:ln/>
        </p:spPr>
        <p:txBody>
          <a:bodyPr wrap="none" rtlCol="0" anchor="t"/>
          <a:lstStyle/>
          <a:p>
            <a:pPr marL="0" indent="0">
              <a:lnSpc>
                <a:spcPts val="2126"/>
              </a:lnSpc>
              <a:buNone/>
            </a:pPr>
            <a:r>
              <a:rPr lang="en-US" sz="1701" b="1" dirty="0">
                <a:solidFill>
                  <a:srgbClr val="2A2742"/>
                </a:solidFill>
                <a:latin typeface="Outfit" pitchFamily="34" charset="0"/>
                <a:ea typeface="Outfit" pitchFamily="34" charset="-122"/>
                <a:cs typeface="Outfit" pitchFamily="34" charset="-120"/>
              </a:rPr>
              <a:t>Technological Advancement</a:t>
            </a:r>
            <a:endParaRPr lang="en-US" sz="1701" dirty="0"/>
          </a:p>
        </p:txBody>
      </p:sp>
      <p:sp>
        <p:nvSpPr>
          <p:cNvPr id="17" name="Text 13"/>
          <p:cNvSpPr/>
          <p:nvPr/>
        </p:nvSpPr>
        <p:spPr>
          <a:xfrm>
            <a:off x="785217" y="7038618"/>
            <a:ext cx="7573566" cy="829747"/>
          </a:xfrm>
          <a:prstGeom prst="rect">
            <a:avLst/>
          </a:prstGeom>
          <a:noFill/>
          <a:ln/>
        </p:spPr>
        <p:txBody>
          <a:bodyPr wrap="square" rtlCol="0" anchor="t"/>
          <a:lstStyle/>
          <a:p>
            <a:pPr marL="0" indent="0">
              <a:lnSpc>
                <a:spcPts val="2177"/>
              </a:lnSpc>
              <a:buNone/>
            </a:pPr>
            <a:r>
              <a:rPr lang="en-US" sz="1361" dirty="0">
                <a:solidFill>
                  <a:srgbClr val="2A2742"/>
                </a:solidFill>
                <a:latin typeface="Arimo" pitchFamily="34" charset="0"/>
                <a:ea typeface="Arimo" pitchFamily="34" charset="-122"/>
                <a:cs typeface="Arimo" pitchFamily="34" charset="-120"/>
              </a:rPr>
              <a:t>The impact of technology on African societies is also being explored in modern storytelling. Stories are being told that examine the role of the internet, social media, and digital technologies in shaping African cultures and communities.</a:t>
            </a:r>
            <a:endParaRPr lang="en-US" sz="1361"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845344"/>
            <a:ext cx="7934325" cy="1080135"/>
          </a:xfrm>
          <a:prstGeom prst="rect">
            <a:avLst/>
          </a:prstGeom>
          <a:noFill/>
          <a:ln/>
        </p:spPr>
        <p:txBody>
          <a:bodyPr wrap="square" rtlCol="0" anchor="t"/>
          <a:lstStyle/>
          <a:p>
            <a:pPr marL="0" indent="0">
              <a:lnSpc>
                <a:spcPts val="4253"/>
              </a:lnSpc>
              <a:buNone/>
            </a:pPr>
            <a:r>
              <a:rPr lang="en-US" sz="3402" b="1" dirty="0">
                <a:solidFill>
                  <a:srgbClr val="231971"/>
                </a:solidFill>
                <a:latin typeface="Outfit" pitchFamily="34" charset="0"/>
                <a:ea typeface="Outfit" pitchFamily="34" charset="-122"/>
                <a:cs typeface="Outfit" pitchFamily="34" charset="-120"/>
              </a:rPr>
              <a:t>Oral Tradition as a Tool for Social Change</a:t>
            </a:r>
            <a:endParaRPr lang="en-US" sz="3402" dirty="0"/>
          </a:p>
        </p:txBody>
      </p:sp>
      <p:pic>
        <p:nvPicPr>
          <p:cNvPr id="6" name="Image 2" descr="preencoded.png"/>
          <p:cNvPicPr>
            <a:picLocks noChangeAspect="1"/>
          </p:cNvPicPr>
          <p:nvPr/>
        </p:nvPicPr>
        <p:blipFill>
          <a:blip r:embed="rId5"/>
          <a:stretch>
            <a:fillRect/>
          </a:stretch>
        </p:blipFill>
        <p:spPr>
          <a:xfrm>
            <a:off x="6091238" y="2184678"/>
            <a:ext cx="864037" cy="1548765"/>
          </a:xfrm>
          <a:prstGeom prst="rect">
            <a:avLst/>
          </a:prstGeom>
        </p:spPr>
      </p:pic>
      <p:sp>
        <p:nvSpPr>
          <p:cNvPr id="7" name="Text 2"/>
          <p:cNvSpPr/>
          <p:nvPr/>
        </p:nvSpPr>
        <p:spPr>
          <a:xfrm>
            <a:off x="7214473" y="2357438"/>
            <a:ext cx="2619494"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Amplifying Diverse Voices</a:t>
            </a:r>
            <a:endParaRPr lang="en-US" sz="1701" dirty="0"/>
          </a:p>
        </p:txBody>
      </p:sp>
      <p:sp>
        <p:nvSpPr>
          <p:cNvPr id="8" name="Text 3"/>
          <p:cNvSpPr/>
          <p:nvPr/>
        </p:nvSpPr>
        <p:spPr>
          <a:xfrm>
            <a:off x="7214473" y="2730937"/>
            <a:ext cx="6811089" cy="829747"/>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By giving voice to a wider range of perspectives, African oral tradition is becoming a powerful tool for social change. It's about celebrating diversity, honoring different experiences, and ensuring that everyone has a platform to be heard.</a:t>
            </a:r>
            <a:endParaRPr lang="en-US" sz="1361" dirty="0"/>
          </a:p>
        </p:txBody>
      </p:sp>
      <p:pic>
        <p:nvPicPr>
          <p:cNvPr id="9" name="Image 3" descr="preencoded.png"/>
          <p:cNvPicPr>
            <a:picLocks noChangeAspect="1"/>
          </p:cNvPicPr>
          <p:nvPr/>
        </p:nvPicPr>
        <p:blipFill>
          <a:blip r:embed="rId6"/>
          <a:stretch>
            <a:fillRect/>
          </a:stretch>
        </p:blipFill>
        <p:spPr>
          <a:xfrm>
            <a:off x="6091238" y="3733443"/>
            <a:ext cx="864037" cy="1825347"/>
          </a:xfrm>
          <a:prstGeom prst="rect">
            <a:avLst/>
          </a:prstGeom>
        </p:spPr>
      </p:pic>
      <p:sp>
        <p:nvSpPr>
          <p:cNvPr id="10" name="Text 4"/>
          <p:cNvSpPr/>
          <p:nvPr/>
        </p:nvSpPr>
        <p:spPr>
          <a:xfrm>
            <a:off x="7214473" y="3906203"/>
            <a:ext cx="2160270"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Promoting Inclusivity</a:t>
            </a:r>
            <a:endParaRPr lang="en-US" sz="1701" dirty="0"/>
          </a:p>
        </p:txBody>
      </p:sp>
      <p:sp>
        <p:nvSpPr>
          <p:cNvPr id="11" name="Text 5"/>
          <p:cNvSpPr/>
          <p:nvPr/>
        </p:nvSpPr>
        <p:spPr>
          <a:xfrm>
            <a:off x="7214473" y="4279702"/>
            <a:ext cx="6811089" cy="1106329"/>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Inclusive storytelling is crucial for building a more equitable and just society. By incorporating diverse perspectives, challenging traditional biases, and promoting understanding, African oral traditions are creating a more inclusive and welcoming space for all.</a:t>
            </a:r>
            <a:endParaRPr lang="en-US" sz="1361" dirty="0"/>
          </a:p>
        </p:txBody>
      </p:sp>
      <p:pic>
        <p:nvPicPr>
          <p:cNvPr id="12" name="Image 4" descr="preencoded.png"/>
          <p:cNvPicPr>
            <a:picLocks noChangeAspect="1"/>
          </p:cNvPicPr>
          <p:nvPr/>
        </p:nvPicPr>
        <p:blipFill>
          <a:blip r:embed="rId7"/>
          <a:stretch>
            <a:fillRect/>
          </a:stretch>
        </p:blipFill>
        <p:spPr>
          <a:xfrm>
            <a:off x="6091238" y="5558790"/>
            <a:ext cx="864037" cy="1825347"/>
          </a:xfrm>
          <a:prstGeom prst="rect">
            <a:avLst/>
          </a:prstGeom>
        </p:spPr>
      </p:pic>
      <p:sp>
        <p:nvSpPr>
          <p:cNvPr id="13" name="Text 6"/>
          <p:cNvSpPr/>
          <p:nvPr/>
        </p:nvSpPr>
        <p:spPr>
          <a:xfrm>
            <a:off x="7214473" y="5731550"/>
            <a:ext cx="2412087" cy="269915"/>
          </a:xfrm>
          <a:prstGeom prst="rect">
            <a:avLst/>
          </a:prstGeom>
          <a:noFill/>
          <a:ln/>
        </p:spPr>
        <p:txBody>
          <a:bodyPr wrap="none" rtlCol="0" anchor="t"/>
          <a:lstStyle/>
          <a:p>
            <a:pPr marL="0" indent="0" algn="l">
              <a:lnSpc>
                <a:spcPts val="2126"/>
              </a:lnSpc>
              <a:buNone/>
            </a:pPr>
            <a:r>
              <a:rPr lang="en-US" sz="1701" b="1" dirty="0">
                <a:solidFill>
                  <a:srgbClr val="2A2742"/>
                </a:solidFill>
                <a:latin typeface="Outfit" pitchFamily="34" charset="0"/>
                <a:ea typeface="Outfit" pitchFamily="34" charset="-122"/>
                <a:cs typeface="Outfit" pitchFamily="34" charset="-120"/>
              </a:rPr>
              <a:t>Driving Positive Change</a:t>
            </a:r>
            <a:endParaRPr lang="en-US" sz="1701" dirty="0"/>
          </a:p>
        </p:txBody>
      </p:sp>
      <p:sp>
        <p:nvSpPr>
          <p:cNvPr id="14" name="Text 7"/>
          <p:cNvSpPr/>
          <p:nvPr/>
        </p:nvSpPr>
        <p:spPr>
          <a:xfrm>
            <a:off x="7214473" y="6105049"/>
            <a:ext cx="6811089" cy="1106329"/>
          </a:xfrm>
          <a:prstGeom prst="rect">
            <a:avLst/>
          </a:prstGeom>
          <a:noFill/>
          <a:ln/>
        </p:spPr>
        <p:txBody>
          <a:bodyPr wrap="square" rtlCol="0" anchor="t"/>
          <a:lstStyle/>
          <a:p>
            <a:pPr marL="0" indent="0" algn="l">
              <a:lnSpc>
                <a:spcPts val="2177"/>
              </a:lnSpc>
              <a:buNone/>
            </a:pPr>
            <a:r>
              <a:rPr lang="en-US" sz="1361" dirty="0">
                <a:solidFill>
                  <a:srgbClr val="2A2742"/>
                </a:solidFill>
                <a:latin typeface="Arimo" pitchFamily="34" charset="0"/>
                <a:ea typeface="Arimo" pitchFamily="34" charset="-122"/>
                <a:cs typeface="Arimo" pitchFamily="34" charset="-120"/>
              </a:rPr>
              <a:t>Through storytelling, communities are coming together to address social issues, advocate for change, and build a better future. Oral tradition provides a platform for sharing ideas, raising awareness, and inspiring action, leading to tangible improvements in society.</a:t>
            </a:r>
            <a:endParaRPr lang="en-US" sz="1361"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1872</Words>
  <Application>Microsoft Office PowerPoint</Application>
  <PresentationFormat>Custom</PresentationFormat>
  <Paragraphs>100</Paragraphs>
  <Slides>13</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Arimo</vt:lpstr>
      <vt:lpstr>Calibri</vt:lpstr>
      <vt:lpstr>Outfit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PC</cp:lastModifiedBy>
  <cp:revision>4</cp:revision>
  <dcterms:created xsi:type="dcterms:W3CDTF">2024-07-27T10:01:16Z</dcterms:created>
  <dcterms:modified xsi:type="dcterms:W3CDTF">2024-07-27T12:36:58Z</dcterms:modified>
</cp:coreProperties>
</file>